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56" r:id="rId4"/>
    <p:sldId id="357" r:id="rId5"/>
    <p:sldId id="258" r:id="rId6"/>
    <p:sldId id="259" r:id="rId7"/>
    <p:sldId id="318" r:id="rId8"/>
    <p:sldId id="317" r:id="rId9"/>
    <p:sldId id="346" r:id="rId10"/>
    <p:sldId id="261" r:id="rId11"/>
    <p:sldId id="349" r:id="rId12"/>
    <p:sldId id="350" r:id="rId13"/>
    <p:sldId id="352" r:id="rId14"/>
    <p:sldId id="353" r:id="rId15"/>
    <p:sldId id="355" r:id="rId16"/>
    <p:sldId id="262" r:id="rId17"/>
    <p:sldId id="336" r:id="rId18"/>
    <p:sldId id="372" r:id="rId19"/>
    <p:sldId id="379" r:id="rId20"/>
    <p:sldId id="380" r:id="rId21"/>
    <p:sldId id="328" r:id="rId22"/>
    <p:sldId id="332" r:id="rId23"/>
    <p:sldId id="333" r:id="rId24"/>
    <p:sldId id="329" r:id="rId25"/>
    <p:sldId id="330" r:id="rId26"/>
    <p:sldId id="383" r:id="rId27"/>
    <p:sldId id="381" r:id="rId28"/>
    <p:sldId id="384" r:id="rId29"/>
    <p:sldId id="385" r:id="rId30"/>
    <p:sldId id="386" r:id="rId31"/>
    <p:sldId id="387" r:id="rId32"/>
    <p:sldId id="388" r:id="rId33"/>
    <p:sldId id="389" r:id="rId34"/>
    <p:sldId id="390" r:id="rId35"/>
    <p:sldId id="264" r:id="rId36"/>
    <p:sldId id="319" r:id="rId37"/>
    <p:sldId id="358" r:id="rId38"/>
    <p:sldId id="359" r:id="rId39"/>
    <p:sldId id="360" r:id="rId40"/>
    <p:sldId id="361" r:id="rId41"/>
    <p:sldId id="271" r:id="rId42"/>
    <p:sldId id="272" r:id="rId43"/>
    <p:sldId id="273" r:id="rId44"/>
    <p:sldId id="274" r:id="rId45"/>
    <p:sldId id="275" r:id="rId46"/>
    <p:sldId id="276" r:id="rId47"/>
    <p:sldId id="277" r:id="rId48"/>
    <p:sldId id="278" r:id="rId49"/>
    <p:sldId id="343" r:id="rId50"/>
    <p:sldId id="279" r:id="rId51"/>
    <p:sldId id="280" r:id="rId52"/>
    <p:sldId id="327" r:id="rId53"/>
    <p:sldId id="326" r:id="rId54"/>
    <p:sldId id="283" r:id="rId55"/>
    <p:sldId id="285" r:id="rId56"/>
    <p:sldId id="286" r:id="rId57"/>
    <p:sldId id="287" r:id="rId58"/>
    <p:sldId id="348" r:id="rId59"/>
    <p:sldId id="291" r:id="rId60"/>
    <p:sldId id="344" r:id="rId61"/>
    <p:sldId id="292" r:id="rId62"/>
    <p:sldId id="345" r:id="rId63"/>
    <p:sldId id="293" r:id="rId64"/>
    <p:sldId id="295" r:id="rId65"/>
    <p:sldId id="296" r:id="rId66"/>
    <p:sldId id="298" r:id="rId67"/>
    <p:sldId id="391" r:id="rId68"/>
    <p:sldId id="299" r:id="rId69"/>
    <p:sldId id="300" r:id="rId70"/>
    <p:sldId id="301" r:id="rId71"/>
    <p:sldId id="302" r:id="rId72"/>
    <p:sldId id="303" r:id="rId73"/>
    <p:sldId id="304" r:id="rId74"/>
    <p:sldId id="334" r:id="rId75"/>
    <p:sldId id="305" r:id="rId76"/>
    <p:sldId id="306" r:id="rId77"/>
    <p:sldId id="307" r:id="rId78"/>
    <p:sldId id="338" r:id="rId79"/>
    <p:sldId id="340" r:id="rId80"/>
    <p:sldId id="339" r:id="rId81"/>
    <p:sldId id="308" r:id="rId82"/>
    <p:sldId id="309" r:id="rId83"/>
    <p:sldId id="310" r:id="rId84"/>
    <p:sldId id="311" r:id="rId85"/>
    <p:sldId id="312" r:id="rId86"/>
    <p:sldId id="313" r:id="rId87"/>
    <p:sldId id="315" r:id="rId88"/>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7122" autoAdjust="0"/>
  </p:normalViewPr>
  <p:slideViewPr>
    <p:cSldViewPr>
      <p:cViewPr>
        <p:scale>
          <a:sx n="100" d="100"/>
          <a:sy n="100" d="100"/>
        </p:scale>
        <p:origin x="-984" y="34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2.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C18D4E0C-418B-4660-A683-BFB8AC37E541}" type="datetimeFigureOut">
              <a:rPr lang="pl-PL" smtClean="0"/>
              <a:t>2012-04-12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F220ED5-80AE-4319-B525-8B4CFE16F7EA}" type="slidenum">
              <a:rPr lang="pl-PL" smtClean="0"/>
              <a:t>‹#›</a:t>
            </a:fld>
            <a:endParaRPr lang="pl-PL"/>
          </a:p>
        </p:txBody>
      </p:sp>
    </p:spTree>
    <p:extLst>
      <p:ext uri="{BB962C8B-B14F-4D97-AF65-F5344CB8AC3E}">
        <p14:creationId xmlns:p14="http://schemas.microsoft.com/office/powerpoint/2010/main" val="927300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C18D4E0C-418B-4660-A683-BFB8AC37E541}" type="datetimeFigureOut">
              <a:rPr lang="pl-PL" smtClean="0"/>
              <a:t>2012-04-12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F220ED5-80AE-4319-B525-8B4CFE16F7EA}" type="slidenum">
              <a:rPr lang="pl-PL" smtClean="0"/>
              <a:t>‹#›</a:t>
            </a:fld>
            <a:endParaRPr lang="pl-PL"/>
          </a:p>
        </p:txBody>
      </p:sp>
    </p:spTree>
    <p:extLst>
      <p:ext uri="{BB962C8B-B14F-4D97-AF65-F5344CB8AC3E}">
        <p14:creationId xmlns:p14="http://schemas.microsoft.com/office/powerpoint/2010/main" val="1206800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C18D4E0C-418B-4660-A683-BFB8AC37E541}" type="datetimeFigureOut">
              <a:rPr lang="pl-PL" smtClean="0"/>
              <a:t>2012-04-12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F220ED5-80AE-4319-B525-8B4CFE16F7EA}" type="slidenum">
              <a:rPr lang="pl-PL" smtClean="0"/>
              <a:t>‹#›</a:t>
            </a:fld>
            <a:endParaRPr lang="pl-PL"/>
          </a:p>
        </p:txBody>
      </p:sp>
    </p:spTree>
    <p:extLst>
      <p:ext uri="{BB962C8B-B14F-4D97-AF65-F5344CB8AC3E}">
        <p14:creationId xmlns:p14="http://schemas.microsoft.com/office/powerpoint/2010/main" val="2192029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C18D4E0C-418B-4660-A683-BFB8AC37E541}" type="datetimeFigureOut">
              <a:rPr lang="pl-PL" smtClean="0"/>
              <a:t>2012-04-12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F220ED5-80AE-4319-B525-8B4CFE16F7EA}" type="slidenum">
              <a:rPr lang="pl-PL" smtClean="0"/>
              <a:t>‹#›</a:t>
            </a:fld>
            <a:endParaRPr lang="pl-PL"/>
          </a:p>
        </p:txBody>
      </p:sp>
    </p:spTree>
    <p:extLst>
      <p:ext uri="{BB962C8B-B14F-4D97-AF65-F5344CB8AC3E}">
        <p14:creationId xmlns:p14="http://schemas.microsoft.com/office/powerpoint/2010/main" val="492673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C18D4E0C-418B-4660-A683-BFB8AC37E541}" type="datetimeFigureOut">
              <a:rPr lang="pl-PL" smtClean="0"/>
              <a:t>2012-04-12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F220ED5-80AE-4319-B525-8B4CFE16F7EA}" type="slidenum">
              <a:rPr lang="pl-PL" smtClean="0"/>
              <a:t>‹#›</a:t>
            </a:fld>
            <a:endParaRPr lang="pl-PL"/>
          </a:p>
        </p:txBody>
      </p:sp>
    </p:spTree>
    <p:extLst>
      <p:ext uri="{BB962C8B-B14F-4D97-AF65-F5344CB8AC3E}">
        <p14:creationId xmlns:p14="http://schemas.microsoft.com/office/powerpoint/2010/main" val="4049149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C18D4E0C-418B-4660-A683-BFB8AC37E541}" type="datetimeFigureOut">
              <a:rPr lang="pl-PL" smtClean="0"/>
              <a:t>2012-04-12</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FF220ED5-80AE-4319-B525-8B4CFE16F7EA}" type="slidenum">
              <a:rPr lang="pl-PL" smtClean="0"/>
              <a:t>‹#›</a:t>
            </a:fld>
            <a:endParaRPr lang="pl-PL"/>
          </a:p>
        </p:txBody>
      </p:sp>
    </p:spTree>
    <p:extLst>
      <p:ext uri="{BB962C8B-B14F-4D97-AF65-F5344CB8AC3E}">
        <p14:creationId xmlns:p14="http://schemas.microsoft.com/office/powerpoint/2010/main" val="3600437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C18D4E0C-418B-4660-A683-BFB8AC37E541}" type="datetimeFigureOut">
              <a:rPr lang="pl-PL" smtClean="0"/>
              <a:t>2012-04-12</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FF220ED5-80AE-4319-B525-8B4CFE16F7EA}" type="slidenum">
              <a:rPr lang="pl-PL" smtClean="0"/>
              <a:t>‹#›</a:t>
            </a:fld>
            <a:endParaRPr lang="pl-PL"/>
          </a:p>
        </p:txBody>
      </p:sp>
    </p:spTree>
    <p:extLst>
      <p:ext uri="{BB962C8B-B14F-4D97-AF65-F5344CB8AC3E}">
        <p14:creationId xmlns:p14="http://schemas.microsoft.com/office/powerpoint/2010/main" val="3537768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C18D4E0C-418B-4660-A683-BFB8AC37E541}" type="datetimeFigureOut">
              <a:rPr lang="pl-PL" smtClean="0"/>
              <a:t>2012-04-12</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FF220ED5-80AE-4319-B525-8B4CFE16F7EA}" type="slidenum">
              <a:rPr lang="pl-PL" smtClean="0"/>
              <a:t>‹#›</a:t>
            </a:fld>
            <a:endParaRPr lang="pl-PL"/>
          </a:p>
        </p:txBody>
      </p:sp>
    </p:spTree>
    <p:extLst>
      <p:ext uri="{BB962C8B-B14F-4D97-AF65-F5344CB8AC3E}">
        <p14:creationId xmlns:p14="http://schemas.microsoft.com/office/powerpoint/2010/main" val="1104585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C18D4E0C-418B-4660-A683-BFB8AC37E541}" type="datetimeFigureOut">
              <a:rPr lang="pl-PL" smtClean="0"/>
              <a:t>2012-04-12</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FF220ED5-80AE-4319-B525-8B4CFE16F7EA}" type="slidenum">
              <a:rPr lang="pl-PL" smtClean="0"/>
              <a:t>‹#›</a:t>
            </a:fld>
            <a:endParaRPr lang="pl-PL"/>
          </a:p>
        </p:txBody>
      </p:sp>
    </p:spTree>
    <p:extLst>
      <p:ext uri="{BB962C8B-B14F-4D97-AF65-F5344CB8AC3E}">
        <p14:creationId xmlns:p14="http://schemas.microsoft.com/office/powerpoint/2010/main" val="1768404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C18D4E0C-418B-4660-A683-BFB8AC37E541}" type="datetimeFigureOut">
              <a:rPr lang="pl-PL" smtClean="0"/>
              <a:t>2012-04-12</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FF220ED5-80AE-4319-B525-8B4CFE16F7EA}" type="slidenum">
              <a:rPr lang="pl-PL" smtClean="0"/>
              <a:t>‹#›</a:t>
            </a:fld>
            <a:endParaRPr lang="pl-PL"/>
          </a:p>
        </p:txBody>
      </p:sp>
    </p:spTree>
    <p:extLst>
      <p:ext uri="{BB962C8B-B14F-4D97-AF65-F5344CB8AC3E}">
        <p14:creationId xmlns:p14="http://schemas.microsoft.com/office/powerpoint/2010/main" val="2428628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C18D4E0C-418B-4660-A683-BFB8AC37E541}" type="datetimeFigureOut">
              <a:rPr lang="pl-PL" smtClean="0"/>
              <a:t>2012-04-12</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FF220ED5-80AE-4319-B525-8B4CFE16F7EA}" type="slidenum">
              <a:rPr lang="pl-PL" smtClean="0"/>
              <a:t>‹#›</a:t>
            </a:fld>
            <a:endParaRPr lang="pl-PL"/>
          </a:p>
        </p:txBody>
      </p:sp>
    </p:spTree>
    <p:extLst>
      <p:ext uri="{BB962C8B-B14F-4D97-AF65-F5344CB8AC3E}">
        <p14:creationId xmlns:p14="http://schemas.microsoft.com/office/powerpoint/2010/main" val="791881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8D4E0C-418B-4660-A683-BFB8AC37E541}" type="datetimeFigureOut">
              <a:rPr lang="pl-PL" smtClean="0"/>
              <a:t>2012-04-12</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220ED5-80AE-4319-B525-8B4CFE16F7EA}" type="slidenum">
              <a:rPr lang="pl-PL" smtClean="0"/>
              <a:t>‹#›</a:t>
            </a:fld>
            <a:endParaRPr lang="pl-PL"/>
          </a:p>
        </p:txBody>
      </p:sp>
    </p:spTree>
    <p:extLst>
      <p:ext uri="{BB962C8B-B14F-4D97-AF65-F5344CB8AC3E}">
        <p14:creationId xmlns:p14="http://schemas.microsoft.com/office/powerpoint/2010/main" val="25044595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goleniow.pl/" TargetMode="External"/><Relationship Id="rId13" Type="http://schemas.openxmlformats.org/officeDocument/2006/relationships/image" Target="../media/image6.png"/><Relationship Id="rId18" Type="http://schemas.openxmlformats.org/officeDocument/2006/relationships/hyperlink" Target="http://www.powiat.policki.pl/" TargetMode="External"/><Relationship Id="rId26" Type="http://schemas.openxmlformats.org/officeDocument/2006/relationships/hyperlink" Target="http://www.stargard.pl/" TargetMode="External"/><Relationship Id="rId3" Type="http://schemas.openxmlformats.org/officeDocument/2006/relationships/image" Target="../media/image1.png"/><Relationship Id="rId21" Type="http://schemas.openxmlformats.org/officeDocument/2006/relationships/image" Target="../media/image10.png"/><Relationship Id="rId7" Type="http://schemas.openxmlformats.org/officeDocument/2006/relationships/image" Target="../media/image3.png"/><Relationship Id="rId12" Type="http://schemas.openxmlformats.org/officeDocument/2006/relationships/hyperlink" Target="http://kobylanka.pl/" TargetMode="External"/><Relationship Id="rId17" Type="http://schemas.openxmlformats.org/officeDocument/2006/relationships/image" Target="../media/image8.png"/><Relationship Id="rId25" Type="http://schemas.openxmlformats.org/officeDocument/2006/relationships/image" Target="../media/image12.png"/><Relationship Id="rId2" Type="http://schemas.openxmlformats.org/officeDocument/2006/relationships/hyperlink" Target="http://www.wzp.pl/" TargetMode="External"/><Relationship Id="rId16" Type="http://schemas.openxmlformats.org/officeDocument/2006/relationships/hyperlink" Target="http://www.nowewarpno.pl/" TargetMode="External"/><Relationship Id="rId20" Type="http://schemas.openxmlformats.org/officeDocument/2006/relationships/hyperlink" Target="http://www.police.pl/" TargetMode="External"/><Relationship Id="rId29"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hyperlink" Target="http://www.dobraszczecinska.pl/" TargetMode="External"/><Relationship Id="rId11" Type="http://schemas.openxmlformats.org/officeDocument/2006/relationships/image" Target="../media/image5.png"/><Relationship Id="rId24" Type="http://schemas.openxmlformats.org/officeDocument/2006/relationships/hyperlink" Target="http://www.gmina.stargard.pl/" TargetMode="External"/><Relationship Id="rId5" Type="http://schemas.openxmlformats.org/officeDocument/2006/relationships/image" Target="../media/image2.png"/><Relationship Id="rId15" Type="http://schemas.openxmlformats.org/officeDocument/2006/relationships/image" Target="../media/image7.png"/><Relationship Id="rId23" Type="http://schemas.openxmlformats.org/officeDocument/2006/relationships/image" Target="../media/image11.png"/><Relationship Id="rId28" Type="http://schemas.openxmlformats.org/officeDocument/2006/relationships/hyperlink" Target="http://www.stepnica.pl/" TargetMode="External"/><Relationship Id="rId10" Type="http://schemas.openxmlformats.org/officeDocument/2006/relationships/hyperlink" Target="http://www.gryfino.pl/" TargetMode="External"/><Relationship Id="rId19" Type="http://schemas.openxmlformats.org/officeDocument/2006/relationships/image" Target="../media/image9.png"/><Relationship Id="rId4" Type="http://schemas.openxmlformats.org/officeDocument/2006/relationships/hyperlink" Target="http://www.szczecin.pl/" TargetMode="External"/><Relationship Id="rId9" Type="http://schemas.openxmlformats.org/officeDocument/2006/relationships/image" Target="../media/image4.png"/><Relationship Id="rId14" Type="http://schemas.openxmlformats.org/officeDocument/2006/relationships/hyperlink" Target="http://www.kolbaskowo.pl/" TargetMode="External"/><Relationship Id="rId22" Type="http://schemas.openxmlformats.org/officeDocument/2006/relationships/hyperlink" Target="http://stareczarnowo.pl/" TargetMode="External"/><Relationship Id="rId27" Type="http://schemas.openxmlformats.org/officeDocument/2006/relationships/image" Target="../media/image13.png"/><Relationship Id="rId30" Type="http://schemas.openxmlformats.org/officeDocument/2006/relationships/image" Target="../media/image15.jpeg"/></Relationships>
</file>

<file path=ppt/slides/_rels/slide10.xml.rels><?xml version="1.0" encoding="UTF-8" standalone="yes"?>
<Relationships xmlns="http://schemas.openxmlformats.org/package/2006/relationships"><Relationship Id="rId3" Type="http://schemas.openxmlformats.org/officeDocument/2006/relationships/package" Target="../embeddings/Dokument_programu_Microsoft_Word1.doc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package" Target="../embeddings/Dokument_programu_Microsoft_Word2.docx"/><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9.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package" Target="../embeddings/Dokument_programu_Microsoft_Word3.docx"/><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20.emf"/></Relationships>
</file>

<file path=ppt/slides/_rels/slide21.xml.rels><?xml version="1.0" encoding="UTF-8" standalone="yes"?>
<Relationships xmlns="http://schemas.openxmlformats.org/package/2006/relationships"><Relationship Id="rId3" Type="http://schemas.openxmlformats.org/officeDocument/2006/relationships/package" Target="../embeddings/Dokument_programu_Microsoft_Word4.docx"/><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21.emf"/></Relationships>
</file>

<file path=ppt/slides/_rels/slide22.xml.rels><?xml version="1.0" encoding="UTF-8" standalone="yes"?>
<Relationships xmlns="http://schemas.openxmlformats.org/package/2006/relationships"><Relationship Id="rId3" Type="http://schemas.openxmlformats.org/officeDocument/2006/relationships/package" Target="../embeddings/Dokument_programu_Microsoft_Word5.docx"/><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22.emf"/></Relationships>
</file>

<file path=ppt/slides/_rels/slide23.xml.rels><?xml version="1.0" encoding="UTF-8" standalone="yes"?>
<Relationships xmlns="http://schemas.openxmlformats.org/package/2006/relationships"><Relationship Id="rId3" Type="http://schemas.openxmlformats.org/officeDocument/2006/relationships/package" Target="../embeddings/Dokument_programu_Microsoft_Word6.docx"/><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23.emf"/></Relationships>
</file>

<file path=ppt/slides/_rels/slide24.xml.rels><?xml version="1.0" encoding="UTF-8" standalone="yes"?>
<Relationships xmlns="http://schemas.openxmlformats.org/package/2006/relationships"><Relationship Id="rId3" Type="http://schemas.openxmlformats.org/officeDocument/2006/relationships/package" Target="../embeddings/Dokument_programu_Microsoft_Word7.docx"/><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24.emf"/></Relationships>
</file>

<file path=ppt/slides/_rels/slide25.xml.rels><?xml version="1.0" encoding="UTF-8" standalone="yes"?>
<Relationships xmlns="http://schemas.openxmlformats.org/package/2006/relationships"><Relationship Id="rId3" Type="http://schemas.openxmlformats.org/officeDocument/2006/relationships/package" Target="../embeddings/Dokument_programu_Microsoft_Word8.docx"/><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25.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package" Target="../embeddings/Dokument_programu_Microsoft_Word9.docx"/><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image" Target="../media/image32.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package" Target="../embeddings/Dokument_programu_Microsoft_Word10.docx"/><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33.emf"/></Relationships>
</file>

<file path=ppt/slides/_rels/slide42.xml.rels><?xml version="1.0" encoding="UTF-8" standalone="yes"?>
<Relationships xmlns="http://schemas.openxmlformats.org/package/2006/relationships"><Relationship Id="rId3" Type="http://schemas.openxmlformats.org/officeDocument/2006/relationships/package" Target="../embeddings/Dokument_programu_Microsoft_Word11.docx"/><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image" Target="../media/image34.emf"/></Relationships>
</file>

<file path=ppt/slides/_rels/slide43.xml.rels><?xml version="1.0" encoding="UTF-8" standalone="yes"?>
<Relationships xmlns="http://schemas.openxmlformats.org/package/2006/relationships"><Relationship Id="rId3" Type="http://schemas.openxmlformats.org/officeDocument/2006/relationships/package" Target="../embeddings/Dokument_programu_Microsoft_Word12.docx"/><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image" Target="../media/image35.emf"/></Relationships>
</file>

<file path=ppt/slides/_rels/slide44.xml.rels><?xml version="1.0" encoding="UTF-8" standalone="yes"?>
<Relationships xmlns="http://schemas.openxmlformats.org/package/2006/relationships"><Relationship Id="rId3" Type="http://schemas.openxmlformats.org/officeDocument/2006/relationships/package" Target="../embeddings/Dokument_programu_Microsoft_Word13.docx"/><Relationship Id="rId2" Type="http://schemas.openxmlformats.org/officeDocument/2006/relationships/slideLayout" Target="../slideLayouts/slideLayout7.xml"/><Relationship Id="rId1" Type="http://schemas.openxmlformats.org/officeDocument/2006/relationships/vmlDrawing" Target="../drawings/vmlDrawing13.vml"/><Relationship Id="rId4" Type="http://schemas.openxmlformats.org/officeDocument/2006/relationships/image" Target="../media/image36.emf"/></Relationships>
</file>

<file path=ppt/slides/_rels/slide45.xml.rels><?xml version="1.0" encoding="UTF-8" standalone="yes"?>
<Relationships xmlns="http://schemas.openxmlformats.org/package/2006/relationships"><Relationship Id="rId3" Type="http://schemas.openxmlformats.org/officeDocument/2006/relationships/package" Target="../embeddings/Dokument_programu_Microsoft_Word14.docx"/><Relationship Id="rId2" Type="http://schemas.openxmlformats.org/officeDocument/2006/relationships/slideLayout" Target="../slideLayouts/slideLayout7.xml"/><Relationship Id="rId1" Type="http://schemas.openxmlformats.org/officeDocument/2006/relationships/vmlDrawing" Target="../drawings/vmlDrawing14.vml"/><Relationship Id="rId4" Type="http://schemas.openxmlformats.org/officeDocument/2006/relationships/image" Target="../media/image37.emf"/></Relationships>
</file>

<file path=ppt/slides/_rels/slide46.xml.rels><?xml version="1.0" encoding="UTF-8" standalone="yes"?>
<Relationships xmlns="http://schemas.openxmlformats.org/package/2006/relationships"><Relationship Id="rId3" Type="http://schemas.openxmlformats.org/officeDocument/2006/relationships/package" Target="../embeddings/Dokument_programu_Microsoft_Word15.docx"/><Relationship Id="rId2" Type="http://schemas.openxmlformats.org/officeDocument/2006/relationships/slideLayout" Target="../slideLayouts/slideLayout7.xml"/><Relationship Id="rId1" Type="http://schemas.openxmlformats.org/officeDocument/2006/relationships/vmlDrawing" Target="../drawings/vmlDrawing15.vml"/><Relationship Id="rId4" Type="http://schemas.openxmlformats.org/officeDocument/2006/relationships/image" Target="../media/image38.emf"/></Relationships>
</file>

<file path=ppt/slides/_rels/slide47.xml.rels><?xml version="1.0" encoding="UTF-8" standalone="yes"?>
<Relationships xmlns="http://schemas.openxmlformats.org/package/2006/relationships"><Relationship Id="rId3" Type="http://schemas.openxmlformats.org/officeDocument/2006/relationships/package" Target="../embeddings/Dokument_programu_Microsoft_Word16.docx"/><Relationship Id="rId2" Type="http://schemas.openxmlformats.org/officeDocument/2006/relationships/slideLayout" Target="../slideLayouts/slideLayout7.xml"/><Relationship Id="rId1" Type="http://schemas.openxmlformats.org/officeDocument/2006/relationships/vmlDrawing" Target="../drawings/vmlDrawing16.vml"/><Relationship Id="rId4" Type="http://schemas.openxmlformats.org/officeDocument/2006/relationships/image" Target="../media/image39.emf"/></Relationships>
</file>

<file path=ppt/slides/_rels/slide48.xml.rels><?xml version="1.0" encoding="UTF-8" standalone="yes"?>
<Relationships xmlns="http://schemas.openxmlformats.org/package/2006/relationships"><Relationship Id="rId3" Type="http://schemas.openxmlformats.org/officeDocument/2006/relationships/package" Target="../embeddings/Dokument_programu_Microsoft_Word17.docx"/><Relationship Id="rId2" Type="http://schemas.openxmlformats.org/officeDocument/2006/relationships/slideLayout" Target="../slideLayouts/slideLayout7.xml"/><Relationship Id="rId1" Type="http://schemas.openxmlformats.org/officeDocument/2006/relationships/vmlDrawing" Target="../drawings/vmlDrawing17.vml"/><Relationship Id="rId4" Type="http://schemas.openxmlformats.org/officeDocument/2006/relationships/image" Target="../media/image40.emf"/></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package" Target="../embeddings/Dokument_programu_Microsoft_Word18.docx"/><Relationship Id="rId2" Type="http://schemas.openxmlformats.org/officeDocument/2006/relationships/slideLayout" Target="../slideLayouts/slideLayout7.xml"/><Relationship Id="rId1" Type="http://schemas.openxmlformats.org/officeDocument/2006/relationships/vmlDrawing" Target="../drawings/vmlDrawing18.vml"/><Relationship Id="rId4" Type="http://schemas.openxmlformats.org/officeDocument/2006/relationships/image" Target="../media/image47.emf"/></Relationships>
</file>

<file path=ppt/slides/_rels/slide53.xml.rels><?xml version="1.0" encoding="UTF-8" standalone="yes"?>
<Relationships xmlns="http://schemas.openxmlformats.org/package/2006/relationships"><Relationship Id="rId3" Type="http://schemas.openxmlformats.org/officeDocument/2006/relationships/package" Target="../embeddings/Dokument_programu_Microsoft_Word19.docx"/><Relationship Id="rId2" Type="http://schemas.openxmlformats.org/officeDocument/2006/relationships/slideLayout" Target="../slideLayouts/slideLayout2.xml"/><Relationship Id="rId1" Type="http://schemas.openxmlformats.org/officeDocument/2006/relationships/vmlDrawing" Target="../drawings/vmlDrawing19.vml"/><Relationship Id="rId4" Type="http://schemas.openxmlformats.org/officeDocument/2006/relationships/image" Target="../media/image48.emf"/></Relationships>
</file>

<file path=ppt/slides/_rels/slide54.xml.rels><?xml version="1.0" encoding="UTF-8" standalone="yes"?>
<Relationships xmlns="http://schemas.openxmlformats.org/package/2006/relationships"><Relationship Id="rId3" Type="http://schemas.openxmlformats.org/officeDocument/2006/relationships/package" Target="../embeddings/Dokument_programu_Microsoft_Word20.docx"/><Relationship Id="rId2" Type="http://schemas.openxmlformats.org/officeDocument/2006/relationships/slideLayout" Target="../slideLayouts/slideLayout7.xml"/><Relationship Id="rId1" Type="http://schemas.openxmlformats.org/officeDocument/2006/relationships/vmlDrawing" Target="../drawings/vmlDrawing20.vml"/><Relationship Id="rId4" Type="http://schemas.openxmlformats.org/officeDocument/2006/relationships/image" Target="../media/image49.emf"/></Relationships>
</file>

<file path=ppt/slides/_rels/slide55.xml.rels><?xml version="1.0" encoding="UTF-8" standalone="yes"?>
<Relationships xmlns="http://schemas.openxmlformats.org/package/2006/relationships"><Relationship Id="rId3" Type="http://schemas.openxmlformats.org/officeDocument/2006/relationships/package" Target="../embeddings/Dokument_programu_Microsoft_Word21.docx"/><Relationship Id="rId2" Type="http://schemas.openxmlformats.org/officeDocument/2006/relationships/slideLayout" Target="../slideLayouts/slideLayout7.xml"/><Relationship Id="rId1" Type="http://schemas.openxmlformats.org/officeDocument/2006/relationships/vmlDrawing" Target="../drawings/vmlDrawing21.vml"/><Relationship Id="rId4" Type="http://schemas.openxmlformats.org/officeDocument/2006/relationships/image" Target="../media/image50.emf"/></Relationships>
</file>

<file path=ppt/slides/_rels/slide56.xml.rels><?xml version="1.0" encoding="UTF-8" standalone="yes"?>
<Relationships xmlns="http://schemas.openxmlformats.org/package/2006/relationships"><Relationship Id="rId3" Type="http://schemas.openxmlformats.org/officeDocument/2006/relationships/package" Target="../embeddings/Dokument_programu_Microsoft_Word22.docx"/><Relationship Id="rId2" Type="http://schemas.openxmlformats.org/officeDocument/2006/relationships/slideLayout" Target="../slideLayouts/slideLayout7.xml"/><Relationship Id="rId1" Type="http://schemas.openxmlformats.org/officeDocument/2006/relationships/vmlDrawing" Target="../drawings/vmlDrawing22.vml"/><Relationship Id="rId4" Type="http://schemas.openxmlformats.org/officeDocument/2006/relationships/image" Target="../media/image51.emf"/></Relationships>
</file>

<file path=ppt/slides/_rels/slide57.xml.rels><?xml version="1.0" encoding="UTF-8" standalone="yes"?>
<Relationships xmlns="http://schemas.openxmlformats.org/package/2006/relationships"><Relationship Id="rId3" Type="http://schemas.openxmlformats.org/officeDocument/2006/relationships/package" Target="../embeddings/Dokument_programu_Microsoft_Word23.docx"/><Relationship Id="rId2" Type="http://schemas.openxmlformats.org/officeDocument/2006/relationships/slideLayout" Target="../slideLayouts/slideLayout7.xml"/><Relationship Id="rId1" Type="http://schemas.openxmlformats.org/officeDocument/2006/relationships/vmlDrawing" Target="../drawings/vmlDrawing23.vml"/><Relationship Id="rId4" Type="http://schemas.openxmlformats.org/officeDocument/2006/relationships/image" Target="../media/image52.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package" Target="../embeddings/Dokument_programu_Microsoft_Word24.docx"/><Relationship Id="rId2" Type="http://schemas.openxmlformats.org/officeDocument/2006/relationships/slideLayout" Target="../slideLayouts/slideLayout7.xml"/><Relationship Id="rId1" Type="http://schemas.openxmlformats.org/officeDocument/2006/relationships/vmlDrawing" Target="../drawings/vmlDrawing24.vml"/><Relationship Id="rId4" Type="http://schemas.openxmlformats.org/officeDocument/2006/relationships/image" Target="../media/image53.emf"/></Relationships>
</file>

<file path=ppt/slides/_rels/slide61.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package" Target="../embeddings/Dokument_programu_Microsoft_Word25.docx"/><Relationship Id="rId2" Type="http://schemas.openxmlformats.org/officeDocument/2006/relationships/slideLayout" Target="../slideLayouts/slideLayout7.xml"/><Relationship Id="rId1" Type="http://schemas.openxmlformats.org/officeDocument/2006/relationships/vmlDrawing" Target="../drawings/vmlDrawing25.vml"/><Relationship Id="rId4" Type="http://schemas.openxmlformats.org/officeDocument/2006/relationships/image" Target="../media/image55.emf"/></Relationships>
</file>

<file path=ppt/slides/_rels/slide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package" Target="../embeddings/Dokument_programu_Microsoft_Word26.docx"/><Relationship Id="rId2" Type="http://schemas.openxmlformats.org/officeDocument/2006/relationships/slideLayout" Target="../slideLayouts/slideLayout7.xml"/><Relationship Id="rId1" Type="http://schemas.openxmlformats.org/officeDocument/2006/relationships/vmlDrawing" Target="../drawings/vmlDrawing26.vml"/><Relationship Id="rId4" Type="http://schemas.openxmlformats.org/officeDocument/2006/relationships/image" Target="../media/image57.emf"/></Relationships>
</file>

<file path=ppt/slides/_rels/slide65.xml.rels><?xml version="1.0" encoding="UTF-8" standalone="yes"?>
<Relationships xmlns="http://schemas.openxmlformats.org/package/2006/relationships"><Relationship Id="rId3" Type="http://schemas.openxmlformats.org/officeDocument/2006/relationships/package" Target="../embeddings/Dokument_programu_Microsoft_Word27.docx"/><Relationship Id="rId2" Type="http://schemas.openxmlformats.org/officeDocument/2006/relationships/slideLayout" Target="../slideLayouts/slideLayout7.xml"/><Relationship Id="rId1" Type="http://schemas.openxmlformats.org/officeDocument/2006/relationships/vmlDrawing" Target="../drawings/vmlDrawing27.vml"/><Relationship Id="rId4" Type="http://schemas.openxmlformats.org/officeDocument/2006/relationships/image" Target="../media/image58.emf"/></Relationships>
</file>

<file path=ppt/slides/_rels/slide66.xml.rels><?xml version="1.0" encoding="UTF-8" standalone="yes"?>
<Relationships xmlns="http://schemas.openxmlformats.org/package/2006/relationships"><Relationship Id="rId3" Type="http://schemas.openxmlformats.org/officeDocument/2006/relationships/package" Target="../embeddings/Dokument_programu_Microsoft_Word28.docx"/><Relationship Id="rId2" Type="http://schemas.openxmlformats.org/officeDocument/2006/relationships/slideLayout" Target="../slideLayouts/slideLayout7.xml"/><Relationship Id="rId1" Type="http://schemas.openxmlformats.org/officeDocument/2006/relationships/vmlDrawing" Target="../drawings/vmlDrawing28.vml"/><Relationship Id="rId4" Type="http://schemas.openxmlformats.org/officeDocument/2006/relationships/image" Target="../media/image59.emf"/></Relationships>
</file>

<file path=ppt/slides/_rels/slide67.xml.rels><?xml version="1.0" encoding="UTF-8" standalone="yes"?>
<Relationships xmlns="http://schemas.openxmlformats.org/package/2006/relationships"><Relationship Id="rId3" Type="http://schemas.openxmlformats.org/officeDocument/2006/relationships/package" Target="../embeddings/Dokument_programu_Microsoft_Word29.docx"/><Relationship Id="rId2" Type="http://schemas.openxmlformats.org/officeDocument/2006/relationships/slideLayout" Target="../slideLayouts/slideLayout7.xml"/><Relationship Id="rId1" Type="http://schemas.openxmlformats.org/officeDocument/2006/relationships/vmlDrawing" Target="../drawings/vmlDrawing29.vml"/><Relationship Id="rId4" Type="http://schemas.openxmlformats.org/officeDocument/2006/relationships/image" Target="../media/image60.emf"/></Relationships>
</file>

<file path=ppt/slides/_rels/slide68.xml.rels><?xml version="1.0" encoding="UTF-8" standalone="yes"?>
<Relationships xmlns="http://schemas.openxmlformats.org/package/2006/relationships"><Relationship Id="rId3" Type="http://schemas.openxmlformats.org/officeDocument/2006/relationships/package" Target="../embeddings/Dokument_programu_Microsoft_Word30.docx"/><Relationship Id="rId2" Type="http://schemas.openxmlformats.org/officeDocument/2006/relationships/slideLayout" Target="../slideLayouts/slideLayout7.xml"/><Relationship Id="rId1" Type="http://schemas.openxmlformats.org/officeDocument/2006/relationships/vmlDrawing" Target="../drawings/vmlDrawing30.vml"/><Relationship Id="rId4" Type="http://schemas.openxmlformats.org/officeDocument/2006/relationships/image" Target="../media/image61.emf"/></Relationships>
</file>

<file path=ppt/slides/_rels/slide69.xml.rels><?xml version="1.0" encoding="UTF-8" standalone="yes"?>
<Relationships xmlns="http://schemas.openxmlformats.org/package/2006/relationships"><Relationship Id="rId3" Type="http://schemas.openxmlformats.org/officeDocument/2006/relationships/package" Target="../embeddings/Dokument_programu_Microsoft_Word31.docx"/><Relationship Id="rId2" Type="http://schemas.openxmlformats.org/officeDocument/2006/relationships/slideLayout" Target="../slideLayouts/slideLayout7.xml"/><Relationship Id="rId1" Type="http://schemas.openxmlformats.org/officeDocument/2006/relationships/vmlDrawing" Target="../drawings/vmlDrawing31.vml"/><Relationship Id="rId4" Type="http://schemas.openxmlformats.org/officeDocument/2006/relationships/image" Target="../media/image62.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package" Target="../embeddings/Dokument_programu_Microsoft_Word32.docx"/><Relationship Id="rId2" Type="http://schemas.openxmlformats.org/officeDocument/2006/relationships/slideLayout" Target="../slideLayouts/slideLayout7.xml"/><Relationship Id="rId1" Type="http://schemas.openxmlformats.org/officeDocument/2006/relationships/vmlDrawing" Target="../drawings/vmlDrawing32.vml"/><Relationship Id="rId4" Type="http://schemas.openxmlformats.org/officeDocument/2006/relationships/image" Target="../media/image63.emf"/></Relationships>
</file>

<file path=ppt/slides/_rels/slide71.xml.rels><?xml version="1.0" encoding="UTF-8" standalone="yes"?>
<Relationships xmlns="http://schemas.openxmlformats.org/package/2006/relationships"><Relationship Id="rId3" Type="http://schemas.openxmlformats.org/officeDocument/2006/relationships/package" Target="../embeddings/Dokument_programu_Microsoft_Word33.docx"/><Relationship Id="rId2" Type="http://schemas.openxmlformats.org/officeDocument/2006/relationships/slideLayout" Target="../slideLayouts/slideLayout7.xml"/><Relationship Id="rId1" Type="http://schemas.openxmlformats.org/officeDocument/2006/relationships/vmlDrawing" Target="../drawings/vmlDrawing33.vml"/><Relationship Id="rId4" Type="http://schemas.openxmlformats.org/officeDocument/2006/relationships/image" Target="../media/image64.emf"/></Relationships>
</file>

<file path=ppt/slides/_rels/slide72.xml.rels><?xml version="1.0" encoding="UTF-8" standalone="yes"?>
<Relationships xmlns="http://schemas.openxmlformats.org/package/2006/relationships"><Relationship Id="rId3" Type="http://schemas.openxmlformats.org/officeDocument/2006/relationships/package" Target="../embeddings/Dokument_programu_Microsoft_Word34.docx"/><Relationship Id="rId2" Type="http://schemas.openxmlformats.org/officeDocument/2006/relationships/slideLayout" Target="../slideLayouts/slideLayout7.xml"/><Relationship Id="rId1" Type="http://schemas.openxmlformats.org/officeDocument/2006/relationships/vmlDrawing" Target="../drawings/vmlDrawing34.vml"/><Relationship Id="rId4" Type="http://schemas.openxmlformats.org/officeDocument/2006/relationships/image" Target="../media/image65.emf"/></Relationships>
</file>

<file path=ppt/slides/_rels/slide73.xml.rels><?xml version="1.0" encoding="UTF-8" standalone="yes"?>
<Relationships xmlns="http://schemas.openxmlformats.org/package/2006/relationships"><Relationship Id="rId3" Type="http://schemas.openxmlformats.org/officeDocument/2006/relationships/package" Target="../embeddings/Dokument_programu_Microsoft_Word35.docx"/><Relationship Id="rId2" Type="http://schemas.openxmlformats.org/officeDocument/2006/relationships/slideLayout" Target="../slideLayouts/slideLayout7.xml"/><Relationship Id="rId1" Type="http://schemas.openxmlformats.org/officeDocument/2006/relationships/vmlDrawing" Target="../drawings/vmlDrawing35.vml"/><Relationship Id="rId4" Type="http://schemas.openxmlformats.org/officeDocument/2006/relationships/image" Target="../media/image66.emf"/></Relationships>
</file>

<file path=ppt/slides/_rels/slide7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package" Target="../embeddings/Dokument_programu_Microsoft_Word36.docx"/><Relationship Id="rId2" Type="http://schemas.openxmlformats.org/officeDocument/2006/relationships/slideLayout" Target="../slideLayouts/slideLayout7.xml"/><Relationship Id="rId1" Type="http://schemas.openxmlformats.org/officeDocument/2006/relationships/vmlDrawing" Target="../drawings/vmlDrawing36.vml"/><Relationship Id="rId4" Type="http://schemas.openxmlformats.org/officeDocument/2006/relationships/image" Target="../media/image68.emf"/></Relationships>
</file>

<file path=ppt/slides/_rels/slide76.xml.rels><?xml version="1.0" encoding="UTF-8" standalone="yes"?>
<Relationships xmlns="http://schemas.openxmlformats.org/package/2006/relationships"><Relationship Id="rId3" Type="http://schemas.openxmlformats.org/officeDocument/2006/relationships/package" Target="../embeddings/Dokument_programu_Microsoft_Word37.docx"/><Relationship Id="rId2" Type="http://schemas.openxmlformats.org/officeDocument/2006/relationships/slideLayout" Target="../slideLayouts/slideLayout7.xml"/><Relationship Id="rId1" Type="http://schemas.openxmlformats.org/officeDocument/2006/relationships/vmlDrawing" Target="../drawings/vmlDrawing37.vml"/><Relationship Id="rId4" Type="http://schemas.openxmlformats.org/officeDocument/2006/relationships/image" Target="../media/image69.emf"/></Relationships>
</file>

<file path=ppt/slides/_rels/slide7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833884" y="116633"/>
            <a:ext cx="7772400" cy="1152128"/>
          </a:xfrm>
        </p:spPr>
        <p:txBody>
          <a:bodyPr>
            <a:normAutofit/>
          </a:bodyPr>
          <a:lstStyle/>
          <a:p>
            <a:r>
              <a:rPr lang="pl-PL" sz="1200" b="1" i="1" dirty="0" smtClean="0">
                <a:solidFill>
                  <a:srgbClr val="0070C0"/>
                </a:solidFill>
                <a:latin typeface="Arial Black" pitchFamily="34" charset="0"/>
                <a:cs typeface="Arial" pitchFamily="34" charset="0"/>
              </a:rPr>
              <a:t>KONCEPCJA ROZWOJU TRANSPORTU PUBLICZNEGO W SZCZECIŃSKIM OBSZARZE METROPOLITALNYM</a:t>
            </a:r>
            <a:endParaRPr lang="pl-PL" sz="1200" b="1" i="1" dirty="0">
              <a:solidFill>
                <a:srgbClr val="0070C0"/>
              </a:solidFill>
              <a:latin typeface="Arial Black" pitchFamily="34" charset="0"/>
              <a:cs typeface="Arial" pitchFamily="34" charset="0"/>
            </a:endParaRPr>
          </a:p>
        </p:txBody>
      </p:sp>
      <p:sp>
        <p:nvSpPr>
          <p:cNvPr id="3" name="Podtytuł 2"/>
          <p:cNvSpPr>
            <a:spLocks noGrp="1"/>
          </p:cNvSpPr>
          <p:nvPr>
            <p:ph type="subTitle" idx="1"/>
          </p:nvPr>
        </p:nvSpPr>
        <p:spPr>
          <a:xfrm>
            <a:off x="1371600" y="3829050"/>
            <a:ext cx="6400800" cy="1809750"/>
          </a:xfrm>
        </p:spPr>
        <p:txBody>
          <a:bodyPr>
            <a:normAutofit fontScale="92500" lnSpcReduction="20000"/>
          </a:bodyPr>
          <a:lstStyle/>
          <a:p>
            <a:endParaRPr lang="pl-PL" sz="1800" dirty="0" smtClean="0">
              <a:solidFill>
                <a:srgbClr val="0070C0"/>
              </a:solidFill>
              <a:latin typeface="Arial Black" pitchFamily="34" charset="0"/>
            </a:endParaRPr>
          </a:p>
          <a:p>
            <a:r>
              <a:rPr lang="pl-PL" sz="1800" dirty="0" smtClean="0">
                <a:solidFill>
                  <a:srgbClr val="C00000"/>
                </a:solidFill>
                <a:latin typeface="Arial Black" pitchFamily="34" charset="0"/>
              </a:rPr>
              <a:t>KONCEPCJA</a:t>
            </a:r>
          </a:p>
          <a:p>
            <a:r>
              <a:rPr lang="pl-PL" sz="1800" dirty="0" smtClean="0">
                <a:solidFill>
                  <a:srgbClr val="C00000"/>
                </a:solidFill>
                <a:latin typeface="Arial Black" pitchFamily="34" charset="0"/>
              </a:rPr>
              <a:t> ROZWOJU TRANSPORTU PUBLICZNEGO </a:t>
            </a:r>
          </a:p>
          <a:p>
            <a:r>
              <a:rPr lang="pl-PL" sz="1800" dirty="0" smtClean="0">
                <a:solidFill>
                  <a:srgbClr val="C00000"/>
                </a:solidFill>
                <a:latin typeface="Arial Black" pitchFamily="34" charset="0"/>
              </a:rPr>
              <a:t>W </a:t>
            </a:r>
          </a:p>
          <a:p>
            <a:r>
              <a:rPr lang="pl-PL" sz="1800" dirty="0" smtClean="0">
                <a:solidFill>
                  <a:srgbClr val="C00000"/>
                </a:solidFill>
                <a:latin typeface="Arial Black" pitchFamily="34" charset="0"/>
              </a:rPr>
              <a:t>SZCZECIŃSKIM OBSZARZE METROPOLITALNYM</a:t>
            </a:r>
          </a:p>
          <a:p>
            <a:endParaRPr lang="pl-PL" sz="1800" dirty="0">
              <a:solidFill>
                <a:srgbClr val="0070C0"/>
              </a:solidFill>
              <a:latin typeface="Arial Black" pitchFamily="34" charset="0"/>
            </a:endParaRPr>
          </a:p>
          <a:p>
            <a:r>
              <a:rPr lang="pl-PL" sz="1200" dirty="0" smtClean="0">
                <a:solidFill>
                  <a:srgbClr val="0070C0"/>
                </a:solidFill>
                <a:latin typeface="Arial Black" pitchFamily="34" charset="0"/>
              </a:rPr>
              <a:t>LISTOPAD 2011 r.</a:t>
            </a:r>
            <a:endParaRPr lang="pl-PL" sz="1200" dirty="0">
              <a:solidFill>
                <a:srgbClr val="0070C0"/>
              </a:solidFill>
              <a:latin typeface="Arial Black" pitchFamily="34" charset="0"/>
            </a:endParaRPr>
          </a:p>
        </p:txBody>
      </p:sp>
      <p:pic>
        <p:nvPicPr>
          <p:cNvPr id="4" name="Obraz 3" descr="http://www.som.szczecin.pl/SOM/img/2/zachodniopomorskie.png">
            <a:hlinkClick r:id="rId2" tgtFrame="_blank" tooltip="&quot;Województwo Zachodniopomorskie&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2498726" y="2307517"/>
            <a:ext cx="495300" cy="571500"/>
          </a:xfrm>
          <a:prstGeom prst="rect">
            <a:avLst/>
          </a:prstGeom>
          <a:noFill/>
          <a:ln>
            <a:noFill/>
          </a:ln>
        </p:spPr>
      </p:pic>
      <p:pic>
        <p:nvPicPr>
          <p:cNvPr id="5" name="Obraz 4" descr="http://www.som.szczecin.pl/SOM/img/2/szczecin.png">
            <a:hlinkClick r:id="rId4" tgtFrame="_blank" tooltip="&quot;Gmina Miasto Szczecin&quot;"/>
          </p:cNvPr>
          <p:cNvPicPr/>
          <p:nvPr/>
        </p:nvPicPr>
        <p:blipFill>
          <a:blip r:embed="rId5">
            <a:extLst>
              <a:ext uri="{28A0092B-C50C-407E-A947-70E740481C1C}">
                <a14:useLocalDpi xmlns:a14="http://schemas.microsoft.com/office/drawing/2010/main" val="0"/>
              </a:ext>
            </a:extLst>
          </a:blip>
          <a:srcRect/>
          <a:stretch>
            <a:fillRect/>
          </a:stretch>
        </p:blipFill>
        <p:spPr bwMode="auto">
          <a:xfrm>
            <a:off x="1646777" y="2348323"/>
            <a:ext cx="444500" cy="571500"/>
          </a:xfrm>
          <a:prstGeom prst="rect">
            <a:avLst/>
          </a:prstGeom>
          <a:noFill/>
          <a:ln>
            <a:noFill/>
          </a:ln>
        </p:spPr>
      </p:pic>
      <p:pic>
        <p:nvPicPr>
          <p:cNvPr id="6" name="Obraz 5" descr="http://www.som.szczecin.pl/SOM/img/2/dobra.png">
            <a:hlinkClick r:id="rId6" tgtFrame="_blank" tooltip="&quot;Gmina Dobra&quot;"/>
          </p:cNvPr>
          <p:cNvPicPr/>
          <p:nvPr/>
        </p:nvPicPr>
        <p:blipFill>
          <a:blip r:embed="rId7">
            <a:extLst>
              <a:ext uri="{28A0092B-C50C-407E-A947-70E740481C1C}">
                <a14:useLocalDpi xmlns:a14="http://schemas.microsoft.com/office/drawing/2010/main" val="0"/>
              </a:ext>
            </a:extLst>
          </a:blip>
          <a:srcRect/>
          <a:stretch>
            <a:fillRect/>
          </a:stretch>
        </p:blipFill>
        <p:spPr bwMode="auto">
          <a:xfrm>
            <a:off x="4297258" y="2276872"/>
            <a:ext cx="457200" cy="571500"/>
          </a:xfrm>
          <a:prstGeom prst="rect">
            <a:avLst/>
          </a:prstGeom>
          <a:noFill/>
          <a:ln>
            <a:noFill/>
          </a:ln>
        </p:spPr>
      </p:pic>
      <p:pic>
        <p:nvPicPr>
          <p:cNvPr id="7" name="Obraz 6" descr="http://www.som.szczecin.pl/SOM/img/2/goleniow.png">
            <a:hlinkClick r:id="rId8" tgtFrame="_blank" tooltip="&quot;Gmina Goleniów&quot;"/>
          </p:cNvPr>
          <p:cNvPicPr/>
          <p:nvPr/>
        </p:nvPicPr>
        <p:blipFill>
          <a:blip r:embed="rId9">
            <a:extLst>
              <a:ext uri="{28A0092B-C50C-407E-A947-70E740481C1C}">
                <a14:useLocalDpi xmlns:a14="http://schemas.microsoft.com/office/drawing/2010/main" val="0"/>
              </a:ext>
            </a:extLst>
          </a:blip>
          <a:srcRect/>
          <a:stretch>
            <a:fillRect/>
          </a:stretch>
        </p:blipFill>
        <p:spPr bwMode="auto">
          <a:xfrm>
            <a:off x="5064703" y="2290479"/>
            <a:ext cx="482600" cy="571500"/>
          </a:xfrm>
          <a:prstGeom prst="rect">
            <a:avLst/>
          </a:prstGeom>
          <a:noFill/>
          <a:ln>
            <a:noFill/>
          </a:ln>
        </p:spPr>
      </p:pic>
      <p:pic>
        <p:nvPicPr>
          <p:cNvPr id="8" name="Obraz 7" descr="http://www.som.szczecin.pl/SOM/img/2/gryfino.png">
            <a:hlinkClick r:id="rId10" tgtFrame="_blank" tooltip="&quot;Gmina Gryfino&quot;"/>
          </p:cNvPr>
          <p:cNvPicPr/>
          <p:nvPr/>
        </p:nvPicPr>
        <p:blipFill>
          <a:blip r:embed="rId11">
            <a:extLst>
              <a:ext uri="{28A0092B-C50C-407E-A947-70E740481C1C}">
                <a14:useLocalDpi xmlns:a14="http://schemas.microsoft.com/office/drawing/2010/main" val="0"/>
              </a:ext>
            </a:extLst>
          </a:blip>
          <a:srcRect/>
          <a:stretch>
            <a:fillRect/>
          </a:stretch>
        </p:blipFill>
        <p:spPr bwMode="auto">
          <a:xfrm>
            <a:off x="5851500" y="2290479"/>
            <a:ext cx="508000" cy="571500"/>
          </a:xfrm>
          <a:prstGeom prst="rect">
            <a:avLst/>
          </a:prstGeom>
          <a:noFill/>
          <a:ln>
            <a:noFill/>
          </a:ln>
        </p:spPr>
      </p:pic>
      <p:pic>
        <p:nvPicPr>
          <p:cNvPr id="9" name="Obraz 8" descr="http://www.som.szczecin.pl/SOM/img/2/kobylanka.png">
            <a:hlinkClick r:id="rId12" tgtFrame="_blank" tooltip="&quot;Gmina Kobylanka&quot;"/>
          </p:cNvPr>
          <p:cNvPicPr/>
          <p:nvPr/>
        </p:nvPicPr>
        <p:blipFill>
          <a:blip r:embed="rId13">
            <a:extLst>
              <a:ext uri="{28A0092B-C50C-407E-A947-70E740481C1C}">
                <a14:useLocalDpi xmlns:a14="http://schemas.microsoft.com/office/drawing/2010/main" val="0"/>
              </a:ext>
            </a:extLst>
          </a:blip>
          <a:srcRect/>
          <a:stretch>
            <a:fillRect/>
          </a:stretch>
        </p:blipFill>
        <p:spPr bwMode="auto">
          <a:xfrm>
            <a:off x="6897712" y="2348323"/>
            <a:ext cx="508000" cy="571500"/>
          </a:xfrm>
          <a:prstGeom prst="rect">
            <a:avLst/>
          </a:prstGeom>
          <a:noFill/>
          <a:ln>
            <a:noFill/>
          </a:ln>
        </p:spPr>
      </p:pic>
      <p:pic>
        <p:nvPicPr>
          <p:cNvPr id="10" name="Obraz 9" descr="http://www.som.szczecin.pl/SOM/img/2/kolbaskowo.png">
            <a:hlinkClick r:id="rId14" tgtFrame="_blank" tooltip="&quot;Gmina Kołbaskowo&quot;"/>
          </p:cNvPr>
          <p:cNvPicPr/>
          <p:nvPr/>
        </p:nvPicPr>
        <p:blipFill>
          <a:blip r:embed="rId15">
            <a:extLst>
              <a:ext uri="{28A0092B-C50C-407E-A947-70E740481C1C}">
                <a14:useLocalDpi xmlns:a14="http://schemas.microsoft.com/office/drawing/2010/main" val="0"/>
              </a:ext>
            </a:extLst>
          </a:blip>
          <a:srcRect/>
          <a:stretch>
            <a:fillRect/>
          </a:stretch>
        </p:blipFill>
        <p:spPr bwMode="auto">
          <a:xfrm>
            <a:off x="1583277" y="3160083"/>
            <a:ext cx="571500" cy="571500"/>
          </a:xfrm>
          <a:prstGeom prst="rect">
            <a:avLst/>
          </a:prstGeom>
          <a:noFill/>
          <a:ln>
            <a:noFill/>
          </a:ln>
        </p:spPr>
      </p:pic>
      <p:pic>
        <p:nvPicPr>
          <p:cNvPr id="11" name="Obraz 10" descr="http://www.som.szczecin.pl/SOM/img/2/nowe_warpno.png">
            <a:hlinkClick r:id="rId16" tgtFrame="_blank" tooltip="&quot;Gmina Nowe Warpno&quot;"/>
          </p:cNvPr>
          <p:cNvPicPr/>
          <p:nvPr/>
        </p:nvPicPr>
        <p:blipFill>
          <a:blip r:embed="rId17">
            <a:extLst>
              <a:ext uri="{28A0092B-C50C-407E-A947-70E740481C1C}">
                <a14:useLocalDpi xmlns:a14="http://schemas.microsoft.com/office/drawing/2010/main" val="0"/>
              </a:ext>
            </a:extLst>
          </a:blip>
          <a:srcRect/>
          <a:stretch>
            <a:fillRect/>
          </a:stretch>
        </p:blipFill>
        <p:spPr bwMode="auto">
          <a:xfrm>
            <a:off x="2486026" y="3152203"/>
            <a:ext cx="508000" cy="571500"/>
          </a:xfrm>
          <a:prstGeom prst="rect">
            <a:avLst/>
          </a:prstGeom>
          <a:noFill/>
          <a:ln>
            <a:noFill/>
          </a:ln>
        </p:spPr>
      </p:pic>
      <p:pic>
        <p:nvPicPr>
          <p:cNvPr id="12" name="Obraz 11" descr="http://www.som.szczecin.pl/SOM/img/2/powiat_policki.png">
            <a:hlinkClick r:id="rId18" tgtFrame="_blank" tooltip="&quot;Powiat Police&quot;"/>
          </p:cNvPr>
          <p:cNvPicPr/>
          <p:nvPr/>
        </p:nvPicPr>
        <p:blipFill>
          <a:blip r:embed="rId19">
            <a:extLst>
              <a:ext uri="{28A0092B-C50C-407E-A947-70E740481C1C}">
                <a14:useLocalDpi xmlns:a14="http://schemas.microsoft.com/office/drawing/2010/main" val="0"/>
              </a:ext>
            </a:extLst>
          </a:blip>
          <a:srcRect/>
          <a:stretch>
            <a:fillRect/>
          </a:stretch>
        </p:blipFill>
        <p:spPr bwMode="auto">
          <a:xfrm>
            <a:off x="3347864" y="2311824"/>
            <a:ext cx="482600" cy="571500"/>
          </a:xfrm>
          <a:prstGeom prst="rect">
            <a:avLst/>
          </a:prstGeom>
          <a:noFill/>
          <a:ln>
            <a:noFill/>
          </a:ln>
        </p:spPr>
      </p:pic>
      <p:pic>
        <p:nvPicPr>
          <p:cNvPr id="13" name="Obraz 12" descr="http://www.som.szczecin.pl/SOM/img/2/miasto_police.png">
            <a:hlinkClick r:id="rId20" tgtFrame="_blank" tooltip="&quot;Miasto Police&quot;"/>
          </p:cNvPr>
          <p:cNvPicPr/>
          <p:nvPr/>
        </p:nvPicPr>
        <p:blipFill>
          <a:blip r:embed="rId21">
            <a:extLst>
              <a:ext uri="{28A0092B-C50C-407E-A947-70E740481C1C}">
                <a14:useLocalDpi xmlns:a14="http://schemas.microsoft.com/office/drawing/2010/main" val="0"/>
              </a:ext>
            </a:extLst>
          </a:blip>
          <a:srcRect/>
          <a:stretch>
            <a:fillRect/>
          </a:stretch>
        </p:blipFill>
        <p:spPr bwMode="auto">
          <a:xfrm>
            <a:off x="3347864" y="3143250"/>
            <a:ext cx="482600" cy="571500"/>
          </a:xfrm>
          <a:prstGeom prst="rect">
            <a:avLst/>
          </a:prstGeom>
          <a:noFill/>
          <a:ln>
            <a:noFill/>
          </a:ln>
        </p:spPr>
      </p:pic>
      <p:pic>
        <p:nvPicPr>
          <p:cNvPr id="14" name="Obraz 13" descr="http://www.som.szczecin.pl/SOM/img/2/stareczarnowo.png">
            <a:hlinkClick r:id="rId22" tgtFrame="_blank" tooltip="&quot;Gmina Stare Czarnowo&quot;"/>
          </p:cNvPr>
          <p:cNvPicPr/>
          <p:nvPr/>
        </p:nvPicPr>
        <p:blipFill>
          <a:blip r:embed="rId23">
            <a:extLst>
              <a:ext uri="{28A0092B-C50C-407E-A947-70E740481C1C}">
                <a14:useLocalDpi xmlns:a14="http://schemas.microsoft.com/office/drawing/2010/main" val="0"/>
              </a:ext>
            </a:extLst>
          </a:blip>
          <a:srcRect/>
          <a:stretch>
            <a:fillRect/>
          </a:stretch>
        </p:blipFill>
        <p:spPr bwMode="auto">
          <a:xfrm>
            <a:off x="4244521" y="3143250"/>
            <a:ext cx="546100" cy="571500"/>
          </a:xfrm>
          <a:prstGeom prst="rect">
            <a:avLst/>
          </a:prstGeom>
          <a:noFill/>
          <a:ln>
            <a:noFill/>
          </a:ln>
        </p:spPr>
      </p:pic>
      <p:pic>
        <p:nvPicPr>
          <p:cNvPr id="15" name="Obraz 14" descr="http://www.som.szczecin.pl/SOM/img/2/gmina_stargard.png">
            <a:hlinkClick r:id="rId24" tgtFrame="_blank" tooltip="&quot;Gmina Stargard Szczeciński&quot;"/>
          </p:cNvPr>
          <p:cNvPicPr/>
          <p:nvPr/>
        </p:nvPicPr>
        <p:blipFill>
          <a:blip r:embed="rId25">
            <a:extLst>
              <a:ext uri="{28A0092B-C50C-407E-A947-70E740481C1C}">
                <a14:useLocalDpi xmlns:a14="http://schemas.microsoft.com/office/drawing/2010/main" val="0"/>
              </a:ext>
            </a:extLst>
          </a:blip>
          <a:srcRect/>
          <a:stretch>
            <a:fillRect/>
          </a:stretch>
        </p:blipFill>
        <p:spPr bwMode="auto">
          <a:xfrm>
            <a:off x="5121853" y="3068960"/>
            <a:ext cx="368300" cy="571500"/>
          </a:xfrm>
          <a:prstGeom prst="rect">
            <a:avLst/>
          </a:prstGeom>
          <a:noFill/>
          <a:ln>
            <a:noFill/>
          </a:ln>
        </p:spPr>
      </p:pic>
      <p:pic>
        <p:nvPicPr>
          <p:cNvPr id="16" name="Obraz 15" descr="http://www.som.szczecin.pl/SOM/img/2/miasto_stargard.png">
            <a:hlinkClick r:id="rId26" tgtFrame="_blank" tooltip="&quot;Miasto Stargard Szczeciński&quot;"/>
          </p:cNvPr>
          <p:cNvPicPr/>
          <p:nvPr/>
        </p:nvPicPr>
        <p:blipFill>
          <a:blip r:embed="rId27">
            <a:extLst>
              <a:ext uri="{28A0092B-C50C-407E-A947-70E740481C1C}">
                <a14:useLocalDpi xmlns:a14="http://schemas.microsoft.com/office/drawing/2010/main" val="0"/>
              </a:ext>
            </a:extLst>
          </a:blip>
          <a:srcRect/>
          <a:stretch>
            <a:fillRect/>
          </a:stretch>
        </p:blipFill>
        <p:spPr bwMode="auto">
          <a:xfrm>
            <a:off x="5864200" y="3101617"/>
            <a:ext cx="495300" cy="571500"/>
          </a:xfrm>
          <a:prstGeom prst="rect">
            <a:avLst/>
          </a:prstGeom>
          <a:noFill/>
          <a:ln>
            <a:noFill/>
          </a:ln>
        </p:spPr>
      </p:pic>
      <p:pic>
        <p:nvPicPr>
          <p:cNvPr id="17" name="Obraz 16" descr="http://www.som.szczecin.pl/SOM/img/2/stepnica_gmina.png">
            <a:hlinkClick r:id="rId28" tgtFrame="_blank" tooltip="&quot;Gmina Stepnica&quot;"/>
          </p:cNvPr>
          <p:cNvPicPr/>
          <p:nvPr/>
        </p:nvPicPr>
        <p:blipFill>
          <a:blip r:embed="rId29">
            <a:extLst>
              <a:ext uri="{28A0092B-C50C-407E-A947-70E740481C1C}">
                <a14:useLocalDpi xmlns:a14="http://schemas.microsoft.com/office/drawing/2010/main" val="0"/>
              </a:ext>
            </a:extLst>
          </a:blip>
          <a:srcRect/>
          <a:stretch>
            <a:fillRect/>
          </a:stretch>
        </p:blipFill>
        <p:spPr bwMode="auto">
          <a:xfrm>
            <a:off x="6897712" y="3058074"/>
            <a:ext cx="482600" cy="571500"/>
          </a:xfrm>
          <a:prstGeom prst="rect">
            <a:avLst/>
          </a:prstGeom>
          <a:noFill/>
          <a:ln>
            <a:noFill/>
          </a:ln>
        </p:spPr>
      </p:pic>
      <p:pic>
        <p:nvPicPr>
          <p:cNvPr id="18" name="Obraz 17" descr="C:\Users\Józef\Pictures\Logo SSOM.jpg"/>
          <p:cNvPicPr/>
          <p:nvPr/>
        </p:nvPicPr>
        <p:blipFill>
          <a:blip r:embed="rId30">
            <a:extLst>
              <a:ext uri="{28A0092B-C50C-407E-A947-70E740481C1C}">
                <a14:useLocalDpi xmlns:a14="http://schemas.microsoft.com/office/drawing/2010/main" val="0"/>
              </a:ext>
            </a:extLst>
          </a:blip>
          <a:srcRect/>
          <a:stretch>
            <a:fillRect/>
          </a:stretch>
        </p:blipFill>
        <p:spPr bwMode="auto">
          <a:xfrm>
            <a:off x="2994026" y="1196752"/>
            <a:ext cx="3311525" cy="764540"/>
          </a:xfrm>
          <a:prstGeom prst="rect">
            <a:avLst/>
          </a:prstGeom>
          <a:noFill/>
          <a:ln>
            <a:noFill/>
          </a:ln>
        </p:spPr>
      </p:pic>
    </p:spTree>
    <p:extLst>
      <p:ext uri="{BB962C8B-B14F-4D97-AF65-F5344CB8AC3E}">
        <p14:creationId xmlns:p14="http://schemas.microsoft.com/office/powerpoint/2010/main" val="1061124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043608" y="188640"/>
            <a:ext cx="7200800" cy="1107996"/>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a:t>
            </a:r>
            <a:r>
              <a:rPr lang="pl-PL" sz="1200" b="1" i="1" dirty="0" smtClean="0">
                <a:solidFill>
                  <a:srgbClr val="0070C0"/>
                </a:solidFill>
                <a:latin typeface="Arial Black" pitchFamily="34" charset="0"/>
                <a:cs typeface="Arial" pitchFamily="34" charset="0"/>
              </a:rPr>
              <a:t>PUBLICZNEGO W </a:t>
            </a:r>
            <a:r>
              <a:rPr lang="pl-PL" sz="1200" b="1" i="1" dirty="0">
                <a:solidFill>
                  <a:srgbClr val="0070C0"/>
                </a:solidFill>
                <a:latin typeface="Arial Black" pitchFamily="34" charset="0"/>
                <a:cs typeface="Arial" pitchFamily="34" charset="0"/>
              </a:rPr>
              <a:t>SZCZECIŃSKIM OBSZARZE </a:t>
            </a:r>
            <a:r>
              <a:rPr lang="pl-PL" sz="1200" b="1" i="1" dirty="0" smtClean="0">
                <a:solidFill>
                  <a:srgbClr val="0070C0"/>
                </a:solidFill>
                <a:latin typeface="Arial Black" pitchFamily="34" charset="0"/>
                <a:cs typeface="Arial" pitchFamily="34" charset="0"/>
              </a:rPr>
              <a:t>METROPOLITALNYM</a:t>
            </a:r>
          </a:p>
          <a:p>
            <a:pPr algn="ctr"/>
            <a:endParaRPr lang="pl-PL" sz="1400" b="1" dirty="0" smtClean="0">
              <a:solidFill>
                <a:srgbClr val="0070C0"/>
              </a:solidFill>
              <a:latin typeface="Arial Black" pitchFamily="34" charset="0"/>
              <a:cs typeface="Arial" pitchFamily="34" charset="0"/>
            </a:endParaRPr>
          </a:p>
          <a:p>
            <a:pPr algn="ctr"/>
            <a:endParaRPr lang="pl-PL" sz="1400" b="1" dirty="0">
              <a:solidFill>
                <a:srgbClr val="0070C0"/>
              </a:solidFill>
              <a:latin typeface="Arial Black" pitchFamily="34" charset="0"/>
              <a:cs typeface="Arial" pitchFamily="34" charset="0"/>
            </a:endParaRPr>
          </a:p>
          <a:p>
            <a:pPr algn="ctr"/>
            <a:r>
              <a:rPr lang="pl-PL" sz="1400" b="1" dirty="0" smtClean="0">
                <a:solidFill>
                  <a:srgbClr val="C00000"/>
                </a:solidFill>
                <a:latin typeface="Arial Black" pitchFamily="34" charset="0"/>
                <a:cs typeface="Arial" pitchFamily="34" charset="0"/>
              </a:rPr>
              <a:t>Odniesienie do dokumentów strategicznych</a:t>
            </a:r>
            <a:endParaRPr lang="pl-PL" sz="1400" dirty="0">
              <a:solidFill>
                <a:srgbClr val="C00000"/>
              </a:solidFill>
            </a:endParaRPr>
          </a:p>
        </p:txBody>
      </p:sp>
      <p:graphicFrame>
        <p:nvGraphicFramePr>
          <p:cNvPr id="3" name="Obiekt 2"/>
          <p:cNvGraphicFramePr>
            <a:graphicFrameLocks noChangeAspect="1"/>
          </p:cNvGraphicFramePr>
          <p:nvPr>
            <p:extLst>
              <p:ext uri="{D42A27DB-BD31-4B8C-83A1-F6EECF244321}">
                <p14:modId xmlns:p14="http://schemas.microsoft.com/office/powerpoint/2010/main" val="1167613992"/>
              </p:ext>
            </p:extLst>
          </p:nvPr>
        </p:nvGraphicFramePr>
        <p:xfrm>
          <a:off x="1547664" y="1458000"/>
          <a:ext cx="5376317" cy="5400000"/>
        </p:xfrm>
        <a:graphic>
          <a:graphicData uri="http://schemas.openxmlformats.org/presentationml/2006/ole">
            <mc:AlternateContent xmlns:mc="http://schemas.openxmlformats.org/markup-compatibility/2006">
              <mc:Choice xmlns:v="urn:schemas-microsoft-com:vml" Requires="v">
                <p:oleObj spid="_x0000_s1096" name="Dokument" r:id="rId3" imgW="5766396" imgH="5791294" progId="Word.Document.12">
                  <p:embed/>
                </p:oleObj>
              </mc:Choice>
              <mc:Fallback>
                <p:oleObj name="Dokument" r:id="rId3" imgW="5766396" imgH="5791294" progId="Word.Document.12">
                  <p:embed/>
                  <p:pic>
                    <p:nvPicPr>
                      <p:cNvPr id="0" name=""/>
                      <p:cNvPicPr/>
                      <p:nvPr/>
                    </p:nvPicPr>
                    <p:blipFill>
                      <a:blip r:embed="rId4"/>
                      <a:stretch>
                        <a:fillRect/>
                      </a:stretch>
                    </p:blipFill>
                    <p:spPr>
                      <a:xfrm>
                        <a:off x="1547664" y="1458000"/>
                        <a:ext cx="5376317" cy="5400000"/>
                      </a:xfrm>
                      <a:prstGeom prst="rect">
                        <a:avLst/>
                      </a:prstGeom>
                    </p:spPr>
                  </p:pic>
                </p:oleObj>
              </mc:Fallback>
            </mc:AlternateContent>
          </a:graphicData>
        </a:graphic>
      </p:graphicFrame>
    </p:spTree>
    <p:extLst>
      <p:ext uri="{BB962C8B-B14F-4D97-AF65-F5344CB8AC3E}">
        <p14:creationId xmlns:p14="http://schemas.microsoft.com/office/powerpoint/2010/main" val="6798607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755576" y="260648"/>
            <a:ext cx="7632848" cy="892552"/>
          </a:xfrm>
          <a:prstGeom prst="rect">
            <a:avLst/>
          </a:prstGeom>
        </p:spPr>
        <p:txBody>
          <a:bodyPr wrap="square">
            <a:spAutoFit/>
          </a:bodyPr>
          <a:lstStyle/>
          <a:p>
            <a:pPr lvl="0" algn="ctr"/>
            <a:r>
              <a:rPr lang="pl-PL" sz="1200" b="1" i="1" dirty="0">
                <a:solidFill>
                  <a:srgbClr val="0070C0"/>
                </a:solidFill>
                <a:latin typeface="Arial Black" pitchFamily="34" charset="0"/>
                <a:cs typeface="Arial" pitchFamily="34" charset="0"/>
              </a:rPr>
              <a:t>KONCEPCJA ROZWOJU TRANSPORTU PUBLICZNEGO W SZCZECIŃSKIM OBSZARZE METROPOLITALNYM</a:t>
            </a:r>
          </a:p>
          <a:p>
            <a:pPr lvl="0" algn="ctr"/>
            <a:endParaRPr lang="pl-PL" sz="1400" b="1" dirty="0">
              <a:solidFill>
                <a:srgbClr val="0070C0"/>
              </a:solidFill>
              <a:latin typeface="Arial Black" pitchFamily="34" charset="0"/>
              <a:cs typeface="Arial" pitchFamily="34" charset="0"/>
            </a:endParaRPr>
          </a:p>
          <a:p>
            <a:pPr lvl="0" algn="ctr"/>
            <a:r>
              <a:rPr lang="pl-PL" sz="1400" b="1" dirty="0">
                <a:solidFill>
                  <a:srgbClr val="C00000"/>
                </a:solidFill>
                <a:latin typeface="Arial Black" pitchFamily="34" charset="0"/>
                <a:cs typeface="Arial" pitchFamily="34" charset="0"/>
              </a:rPr>
              <a:t>Odniesienie do dokumentów strategicznych</a:t>
            </a:r>
            <a:endParaRPr lang="pl-PL" sz="1400" dirty="0">
              <a:solidFill>
                <a:srgbClr val="C00000"/>
              </a:solidFill>
            </a:endParaRPr>
          </a:p>
        </p:txBody>
      </p:sp>
      <p:sp>
        <p:nvSpPr>
          <p:cNvPr id="3" name="Prostokąt 2"/>
          <p:cNvSpPr/>
          <p:nvPr/>
        </p:nvSpPr>
        <p:spPr>
          <a:xfrm>
            <a:off x="431540" y="1556792"/>
            <a:ext cx="8280920" cy="4062651"/>
          </a:xfrm>
          <a:prstGeom prst="rect">
            <a:avLst/>
          </a:prstGeom>
        </p:spPr>
        <p:txBody>
          <a:bodyPr wrap="square">
            <a:spAutoFit/>
          </a:bodyPr>
          <a:lstStyle/>
          <a:p>
            <a:pPr lvl="2" algn="just"/>
            <a:r>
              <a:rPr lang="pl-PL" sz="1200" b="1" dirty="0">
                <a:solidFill>
                  <a:srgbClr val="C00000"/>
                </a:solidFill>
                <a:latin typeface="Arial" pitchFamily="34" charset="0"/>
                <a:cs typeface="Arial" pitchFamily="34" charset="0"/>
              </a:rPr>
              <a:t>Szczebel </a:t>
            </a:r>
            <a:r>
              <a:rPr lang="pl-PL" sz="1200" b="1" dirty="0" smtClean="0">
                <a:solidFill>
                  <a:srgbClr val="C00000"/>
                </a:solidFill>
                <a:latin typeface="Arial" pitchFamily="34" charset="0"/>
                <a:cs typeface="Arial" pitchFamily="34" charset="0"/>
              </a:rPr>
              <a:t>europejski</a:t>
            </a:r>
          </a:p>
          <a:p>
            <a:pPr lvl="2"/>
            <a:endParaRPr lang="pl-PL" sz="1200" b="1" dirty="0">
              <a:solidFill>
                <a:srgbClr val="C00000"/>
              </a:solidFill>
              <a:latin typeface="Arial" pitchFamily="34" charset="0"/>
              <a:cs typeface="Arial" pitchFamily="34" charset="0"/>
            </a:endParaRPr>
          </a:p>
          <a:p>
            <a:r>
              <a:rPr lang="pl-PL" sz="1200" dirty="0" smtClean="0">
                <a:solidFill>
                  <a:srgbClr val="C00000"/>
                </a:solidFill>
                <a:latin typeface="Arial" pitchFamily="34" charset="0"/>
                <a:cs typeface="Arial" pitchFamily="34" charset="0"/>
              </a:rPr>
              <a:t>Cele </a:t>
            </a:r>
            <a:r>
              <a:rPr lang="pl-PL" sz="1200" dirty="0">
                <a:solidFill>
                  <a:srgbClr val="C00000"/>
                </a:solidFill>
                <a:latin typeface="Arial" pitchFamily="34" charset="0"/>
                <a:cs typeface="Arial" pitchFamily="34" charset="0"/>
              </a:rPr>
              <a:t>polityki europejskiej zostały zawarte w </a:t>
            </a:r>
            <a:r>
              <a:rPr lang="pl-PL" sz="1200" b="1" i="1" dirty="0">
                <a:solidFill>
                  <a:srgbClr val="C00000"/>
                </a:solidFill>
                <a:latin typeface="Arial" pitchFamily="34" charset="0"/>
                <a:cs typeface="Arial" pitchFamily="34" charset="0"/>
              </a:rPr>
              <a:t>Białej Księdze</a:t>
            </a:r>
            <a:r>
              <a:rPr lang="pl-PL" sz="1200" dirty="0">
                <a:solidFill>
                  <a:srgbClr val="C00000"/>
                </a:solidFill>
                <a:latin typeface="Arial" pitchFamily="34" charset="0"/>
                <a:cs typeface="Arial" pitchFamily="34" charset="0"/>
              </a:rPr>
              <a:t> z 2001 roku i są one następujące:</a:t>
            </a:r>
          </a:p>
          <a:p>
            <a:pPr marL="171450" lvl="0" indent="-171450">
              <a:buFont typeface="Arial" pitchFamily="34" charset="0"/>
              <a:buChar char="•"/>
            </a:pPr>
            <a:r>
              <a:rPr lang="pl-PL" sz="1200" dirty="0">
                <a:solidFill>
                  <a:srgbClr val="C00000"/>
                </a:solidFill>
                <a:latin typeface="Arial" pitchFamily="34" charset="0"/>
                <a:cs typeface="Arial" pitchFamily="34" charset="0"/>
              </a:rPr>
              <a:t>zapewnienie wysokiego poziomu mobilności ludziom,</a:t>
            </a:r>
          </a:p>
          <a:p>
            <a:pPr marL="171450" lvl="0" indent="-171450">
              <a:buFont typeface="Arial" pitchFamily="34" charset="0"/>
              <a:buChar char="•"/>
            </a:pPr>
            <a:r>
              <a:rPr lang="pl-PL" sz="1200" dirty="0">
                <a:solidFill>
                  <a:srgbClr val="C00000"/>
                </a:solidFill>
                <a:latin typeface="Arial" pitchFamily="34" charset="0"/>
                <a:cs typeface="Arial" pitchFamily="34" charset="0"/>
              </a:rPr>
              <a:t>ochrona środowiska,</a:t>
            </a:r>
          </a:p>
          <a:p>
            <a:pPr marL="171450" lvl="0" indent="-171450">
              <a:buFont typeface="Arial" pitchFamily="34" charset="0"/>
              <a:buChar char="•"/>
            </a:pPr>
            <a:r>
              <a:rPr lang="pl-PL" sz="1200" dirty="0">
                <a:solidFill>
                  <a:srgbClr val="C00000"/>
                </a:solidFill>
                <a:latin typeface="Arial" pitchFamily="34" charset="0"/>
                <a:cs typeface="Arial" pitchFamily="34" charset="0"/>
              </a:rPr>
              <a:t>wprowadzanie innowacyjnych rozwiązań,</a:t>
            </a:r>
          </a:p>
          <a:p>
            <a:pPr marL="171450" lvl="0" indent="-171450">
              <a:buFont typeface="Arial" pitchFamily="34" charset="0"/>
              <a:buChar char="•"/>
            </a:pPr>
            <a:r>
              <a:rPr lang="pl-PL" sz="1200" dirty="0">
                <a:solidFill>
                  <a:srgbClr val="C00000"/>
                </a:solidFill>
                <a:latin typeface="Arial" pitchFamily="34" charset="0"/>
                <a:cs typeface="Arial" pitchFamily="34" charset="0"/>
              </a:rPr>
              <a:t>umożliwianie kontaktów międzynarodowych</a:t>
            </a:r>
            <a:r>
              <a:rPr lang="pl-PL" sz="1200" dirty="0" smtClean="0">
                <a:solidFill>
                  <a:srgbClr val="C00000"/>
                </a:solidFill>
                <a:latin typeface="Arial" pitchFamily="34" charset="0"/>
                <a:cs typeface="Arial" pitchFamily="34" charset="0"/>
              </a:rPr>
              <a:t>.</a:t>
            </a:r>
          </a:p>
          <a:p>
            <a:pPr marL="171450" lvl="0" indent="-171450">
              <a:buFont typeface="Arial" pitchFamily="34" charset="0"/>
              <a:buChar char="•"/>
            </a:pPr>
            <a:endParaRPr lang="pl-PL" sz="1200" dirty="0">
              <a:solidFill>
                <a:srgbClr val="C00000"/>
              </a:solidFill>
              <a:latin typeface="Arial" pitchFamily="34" charset="0"/>
              <a:cs typeface="Arial" pitchFamily="34" charset="0"/>
            </a:endParaRPr>
          </a:p>
          <a:p>
            <a:r>
              <a:rPr lang="pl-PL" sz="1200" dirty="0">
                <a:solidFill>
                  <a:srgbClr val="C00000"/>
                </a:solidFill>
                <a:latin typeface="Arial" pitchFamily="34" charset="0"/>
                <a:cs typeface="Arial" pitchFamily="34" charset="0"/>
              </a:rPr>
              <a:t>W roku 2007 Komisja Europejska przedstawiła </a:t>
            </a:r>
            <a:r>
              <a:rPr lang="pl-PL" sz="1200" b="1" i="1" dirty="0">
                <a:solidFill>
                  <a:srgbClr val="C00000"/>
                </a:solidFill>
                <a:latin typeface="Arial" pitchFamily="34" charset="0"/>
                <a:cs typeface="Arial" pitchFamily="34" charset="0"/>
              </a:rPr>
              <a:t>Zieloną Księgę </a:t>
            </a:r>
            <a:r>
              <a:rPr lang="pl-PL" sz="1200" i="1" dirty="0">
                <a:solidFill>
                  <a:srgbClr val="C00000"/>
                </a:solidFill>
                <a:latin typeface="Arial" pitchFamily="34" charset="0"/>
                <a:cs typeface="Arial" pitchFamily="34" charset="0"/>
              </a:rPr>
              <a:t>pn. „W kierunku nowej kultury mobilności w mieście” </a:t>
            </a:r>
            <a:r>
              <a:rPr lang="pl-PL" sz="1200" dirty="0">
                <a:solidFill>
                  <a:srgbClr val="C00000"/>
                </a:solidFill>
                <a:latin typeface="Arial" pitchFamily="34" charset="0"/>
                <a:cs typeface="Arial" pitchFamily="34" charset="0"/>
              </a:rPr>
              <a:t>zalecającą podjęcie wspólnych działań przez państwa UE na rzecz poszukiwania innowacyjnych i ambitnych rozwiązań dla transportu </a:t>
            </a:r>
            <a:r>
              <a:rPr lang="pl-PL" sz="1200" dirty="0" smtClean="0">
                <a:solidFill>
                  <a:srgbClr val="C00000"/>
                </a:solidFill>
                <a:latin typeface="Arial" pitchFamily="34" charset="0"/>
                <a:cs typeface="Arial" pitchFamily="34" charset="0"/>
              </a:rPr>
              <a:t>publicznego </a:t>
            </a:r>
            <a:r>
              <a:rPr lang="pl-PL" sz="1200" dirty="0">
                <a:solidFill>
                  <a:srgbClr val="C00000"/>
                </a:solidFill>
                <a:latin typeface="Arial" pitchFamily="34" charset="0"/>
                <a:cs typeface="Arial" pitchFamily="34" charset="0"/>
              </a:rPr>
              <a:t>w miastach i obszarach metropolitalnych tak, aby miasta były mniej zanieczyszczone, dostęp do nich był ułatwiony, a ruch na ich ulicach płynny</a:t>
            </a:r>
            <a:r>
              <a:rPr lang="pl-PL" sz="1200" dirty="0" smtClean="0">
                <a:solidFill>
                  <a:srgbClr val="C00000"/>
                </a:solidFill>
                <a:latin typeface="Arial" pitchFamily="34" charset="0"/>
                <a:cs typeface="Arial" pitchFamily="34" charset="0"/>
              </a:rPr>
              <a:t>.</a:t>
            </a:r>
          </a:p>
          <a:p>
            <a:endParaRPr lang="pl-PL" sz="1200" dirty="0">
              <a:solidFill>
                <a:srgbClr val="C00000"/>
              </a:solidFill>
              <a:latin typeface="Arial" pitchFamily="34" charset="0"/>
              <a:cs typeface="Arial" pitchFamily="34" charset="0"/>
            </a:endParaRPr>
          </a:p>
          <a:p>
            <a:r>
              <a:rPr lang="pl-PL" sz="1200" dirty="0" smtClean="0">
                <a:solidFill>
                  <a:srgbClr val="C00000"/>
                </a:solidFill>
                <a:latin typeface="Arial" pitchFamily="34" charset="0"/>
                <a:cs typeface="Arial" pitchFamily="34" charset="0"/>
              </a:rPr>
              <a:t>Szczegółowe </a:t>
            </a:r>
            <a:r>
              <a:rPr lang="pl-PL" sz="1200" dirty="0">
                <a:solidFill>
                  <a:srgbClr val="C00000"/>
                </a:solidFill>
                <a:latin typeface="Arial" pitchFamily="34" charset="0"/>
                <a:cs typeface="Arial" pitchFamily="34" charset="0"/>
              </a:rPr>
              <a:t>rozwiązania prawne dla transportu publicznego zawarte </a:t>
            </a:r>
            <a:r>
              <a:rPr lang="pl-PL" sz="1200" dirty="0" smtClean="0">
                <a:solidFill>
                  <a:srgbClr val="C00000"/>
                </a:solidFill>
                <a:latin typeface="Arial" pitchFamily="34" charset="0"/>
                <a:cs typeface="Arial" pitchFamily="34" charset="0"/>
              </a:rPr>
              <a:t>zostały </a:t>
            </a:r>
            <a:r>
              <a:rPr lang="pl-PL" sz="1200" dirty="0">
                <a:solidFill>
                  <a:srgbClr val="C00000"/>
                </a:solidFill>
                <a:latin typeface="Arial" pitchFamily="34" charset="0"/>
                <a:cs typeface="Arial" pitchFamily="34" charset="0"/>
              </a:rPr>
              <a:t>w </a:t>
            </a:r>
            <a:r>
              <a:rPr lang="pl-PL" sz="1200" b="1" i="1" dirty="0">
                <a:solidFill>
                  <a:srgbClr val="C00000"/>
                </a:solidFill>
                <a:latin typeface="Arial" pitchFamily="34" charset="0"/>
                <a:cs typeface="Arial" pitchFamily="34" charset="0"/>
              </a:rPr>
              <a:t>Rozporządzeniu nr 1370/2007 Parlamentu Europejskiego i Rady</a:t>
            </a:r>
            <a:r>
              <a:rPr lang="pl-PL" sz="1200" dirty="0">
                <a:solidFill>
                  <a:srgbClr val="C00000"/>
                </a:solidFill>
                <a:latin typeface="Arial" pitchFamily="34" charset="0"/>
                <a:cs typeface="Arial" pitchFamily="34" charset="0"/>
              </a:rPr>
              <a:t>, które dotyczy usług publicznych w zakresie kolejowego i drogowego transportu pasażerskiego.</a:t>
            </a:r>
          </a:p>
          <a:p>
            <a:r>
              <a:rPr lang="pl-PL" sz="1200" dirty="0">
                <a:solidFill>
                  <a:srgbClr val="C00000"/>
                </a:solidFill>
                <a:latin typeface="Arial" pitchFamily="34" charset="0"/>
                <a:cs typeface="Arial" pitchFamily="34" charset="0"/>
              </a:rPr>
              <a:t>Przepisy te wprowadzają:</a:t>
            </a:r>
          </a:p>
          <a:p>
            <a:pPr marL="171450" lvl="0" indent="-171450">
              <a:buFont typeface="Arial" pitchFamily="34" charset="0"/>
              <a:buChar char="•"/>
            </a:pPr>
            <a:r>
              <a:rPr lang="pl-PL" sz="1200" dirty="0">
                <a:solidFill>
                  <a:srgbClr val="C00000"/>
                </a:solidFill>
                <a:latin typeface="Arial" pitchFamily="34" charset="0"/>
                <a:cs typeface="Arial" pitchFamily="34" charset="0"/>
              </a:rPr>
              <a:t>uznanie transportu publicznego za usługę użyteczności publicznej,</a:t>
            </a:r>
          </a:p>
          <a:p>
            <a:pPr marL="171450" lvl="0" indent="-171450">
              <a:buFont typeface="Arial" pitchFamily="34" charset="0"/>
              <a:buChar char="•"/>
            </a:pPr>
            <a:r>
              <a:rPr lang="pl-PL" sz="1200" dirty="0">
                <a:solidFill>
                  <a:srgbClr val="C00000"/>
                </a:solidFill>
                <a:latin typeface="Arial" pitchFamily="34" charset="0"/>
                <a:cs typeface="Arial" pitchFamily="34" charset="0"/>
              </a:rPr>
              <a:t>pełne kompetencje władz publicznych do kształtowania zintegrowanych systemów transportowych,</a:t>
            </a:r>
          </a:p>
          <a:p>
            <a:pPr marL="171450" lvl="0" indent="-171450">
              <a:buFont typeface="Arial" pitchFamily="34" charset="0"/>
              <a:buChar char="•"/>
            </a:pPr>
            <a:r>
              <a:rPr lang="pl-PL" sz="1200" dirty="0">
                <a:solidFill>
                  <a:srgbClr val="C00000"/>
                </a:solidFill>
                <a:latin typeface="Arial" pitchFamily="34" charset="0"/>
                <a:cs typeface="Arial" pitchFamily="34" charset="0"/>
              </a:rPr>
              <a:t>wybór przewoźników w konkurencyjnej procedurze zamówień </a:t>
            </a:r>
            <a:r>
              <a:rPr lang="pl-PL" sz="1200" dirty="0" smtClean="0">
                <a:solidFill>
                  <a:srgbClr val="C00000"/>
                </a:solidFill>
                <a:latin typeface="Arial" pitchFamily="34" charset="0"/>
                <a:cs typeface="Arial" pitchFamily="34" charset="0"/>
              </a:rPr>
              <a:t>publicznych,</a:t>
            </a:r>
          </a:p>
          <a:p>
            <a:pPr marL="171450" lvl="0" indent="-171450">
              <a:buFont typeface="Arial" pitchFamily="34" charset="0"/>
              <a:buChar char="•"/>
            </a:pPr>
            <a:r>
              <a:rPr lang="pl-PL" sz="1200" dirty="0" smtClean="0">
                <a:solidFill>
                  <a:srgbClr val="C00000"/>
                </a:solidFill>
                <a:latin typeface="Arial" pitchFamily="34" charset="0"/>
                <a:cs typeface="Arial" pitchFamily="34" charset="0"/>
              </a:rPr>
              <a:t>finansowanie </a:t>
            </a:r>
            <a:r>
              <a:rPr lang="pl-PL" sz="1200" dirty="0">
                <a:solidFill>
                  <a:srgbClr val="C00000"/>
                </a:solidFill>
                <a:latin typeface="Arial" pitchFamily="34" charset="0"/>
                <a:cs typeface="Arial" pitchFamily="34" charset="0"/>
              </a:rPr>
              <a:t>przez władzę publiczną regionalnych przewozów pasażerskich</a:t>
            </a:r>
            <a:r>
              <a:rPr lang="pl-PL" dirty="0">
                <a:solidFill>
                  <a:srgbClr val="C00000"/>
                </a:solidFill>
              </a:rPr>
              <a:t>.</a:t>
            </a:r>
            <a:endParaRPr lang="pl-PL" sz="2000" dirty="0">
              <a:solidFill>
                <a:srgbClr val="C00000"/>
              </a:solidFill>
            </a:endParaRPr>
          </a:p>
        </p:txBody>
      </p:sp>
    </p:spTree>
    <p:extLst>
      <p:ext uri="{BB962C8B-B14F-4D97-AF65-F5344CB8AC3E}">
        <p14:creationId xmlns:p14="http://schemas.microsoft.com/office/powerpoint/2010/main" val="36526036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755576" y="188640"/>
            <a:ext cx="7848872" cy="892552"/>
          </a:xfrm>
          <a:prstGeom prst="rect">
            <a:avLst/>
          </a:prstGeom>
        </p:spPr>
        <p:txBody>
          <a:bodyPr wrap="square">
            <a:spAutoFit/>
          </a:bodyPr>
          <a:lstStyle/>
          <a:p>
            <a:pPr lvl="0" algn="ctr"/>
            <a:r>
              <a:rPr lang="pl-PL" sz="1200" b="1" i="1" dirty="0">
                <a:solidFill>
                  <a:srgbClr val="0070C0"/>
                </a:solidFill>
                <a:latin typeface="Arial Black" pitchFamily="34" charset="0"/>
                <a:cs typeface="Arial" pitchFamily="34" charset="0"/>
              </a:rPr>
              <a:t>KONCEPCJA ROZWOJU TRANSPORTU PUBLICZNEGO W SZCZECIŃSKIM OBSZARZE METROPOLITALNYM</a:t>
            </a:r>
          </a:p>
          <a:p>
            <a:pPr lvl="0" algn="ctr"/>
            <a:endParaRPr lang="pl-PL" sz="1400" b="1" dirty="0">
              <a:solidFill>
                <a:srgbClr val="0070C0"/>
              </a:solidFill>
              <a:latin typeface="Arial Black" pitchFamily="34" charset="0"/>
              <a:cs typeface="Arial" pitchFamily="34" charset="0"/>
            </a:endParaRPr>
          </a:p>
          <a:p>
            <a:pPr lvl="0" algn="ctr"/>
            <a:r>
              <a:rPr lang="pl-PL" sz="1400" b="1" dirty="0">
                <a:solidFill>
                  <a:srgbClr val="C00000"/>
                </a:solidFill>
                <a:latin typeface="Arial Black" pitchFamily="34" charset="0"/>
                <a:cs typeface="Arial" pitchFamily="34" charset="0"/>
              </a:rPr>
              <a:t>Odniesienie do dokumentów strategicznych</a:t>
            </a:r>
            <a:endParaRPr lang="pl-PL" sz="1400" dirty="0">
              <a:solidFill>
                <a:srgbClr val="C00000"/>
              </a:solidFill>
            </a:endParaRPr>
          </a:p>
        </p:txBody>
      </p:sp>
      <p:sp>
        <p:nvSpPr>
          <p:cNvPr id="3" name="Prostokąt 2"/>
          <p:cNvSpPr/>
          <p:nvPr/>
        </p:nvSpPr>
        <p:spPr>
          <a:xfrm>
            <a:off x="548308" y="1296636"/>
            <a:ext cx="8064896" cy="4339650"/>
          </a:xfrm>
          <a:prstGeom prst="rect">
            <a:avLst/>
          </a:prstGeom>
        </p:spPr>
        <p:txBody>
          <a:bodyPr wrap="square">
            <a:spAutoFit/>
          </a:bodyPr>
          <a:lstStyle/>
          <a:p>
            <a:pPr lvl="2"/>
            <a:r>
              <a:rPr lang="pl-PL" sz="1200" b="1" dirty="0">
                <a:solidFill>
                  <a:srgbClr val="C00000"/>
                </a:solidFill>
                <a:latin typeface="Arial" pitchFamily="34" charset="0"/>
                <a:cs typeface="Arial" pitchFamily="34" charset="0"/>
              </a:rPr>
              <a:t>Szczebel </a:t>
            </a:r>
            <a:r>
              <a:rPr lang="pl-PL" sz="1200" b="1" dirty="0" smtClean="0">
                <a:solidFill>
                  <a:srgbClr val="C00000"/>
                </a:solidFill>
                <a:latin typeface="Arial" pitchFamily="34" charset="0"/>
                <a:cs typeface="Arial" pitchFamily="34" charset="0"/>
              </a:rPr>
              <a:t>krajowy</a:t>
            </a:r>
          </a:p>
          <a:p>
            <a:pPr lvl="2"/>
            <a:endParaRPr lang="pl-PL" sz="1200" b="1" dirty="0">
              <a:solidFill>
                <a:srgbClr val="C00000"/>
              </a:solidFill>
              <a:latin typeface="Arial" pitchFamily="34" charset="0"/>
              <a:cs typeface="Arial" pitchFamily="34" charset="0"/>
            </a:endParaRPr>
          </a:p>
          <a:p>
            <a:r>
              <a:rPr lang="pl-PL" sz="1200" dirty="0">
                <a:solidFill>
                  <a:srgbClr val="C00000"/>
                </a:solidFill>
                <a:latin typeface="Arial" pitchFamily="34" charset="0"/>
                <a:cs typeface="Arial" pitchFamily="34" charset="0"/>
              </a:rPr>
              <a:t>Dokument programowy pn. </a:t>
            </a:r>
            <a:r>
              <a:rPr lang="pl-PL" sz="1200" b="1" i="1" dirty="0">
                <a:solidFill>
                  <a:srgbClr val="C00000"/>
                </a:solidFill>
                <a:latin typeface="Arial" pitchFamily="34" charset="0"/>
                <a:cs typeface="Arial" pitchFamily="34" charset="0"/>
              </a:rPr>
              <a:t>„Polityka Transportowa Państwa na lata 2005 – 2015”</a:t>
            </a:r>
            <a:r>
              <a:rPr lang="pl-PL" sz="1200" dirty="0">
                <a:solidFill>
                  <a:srgbClr val="C00000"/>
                </a:solidFill>
                <a:latin typeface="Arial" pitchFamily="34" charset="0"/>
                <a:cs typeface="Arial" pitchFamily="34" charset="0"/>
              </a:rPr>
              <a:t> określa priorytety polityki transportowej  także w zakresie transportu publicznego. Są one następujące:</a:t>
            </a:r>
          </a:p>
          <a:p>
            <a:pPr marL="171450" lvl="0" indent="-171450">
              <a:buFont typeface="Arial" pitchFamily="34" charset="0"/>
              <a:buChar char="•"/>
            </a:pPr>
            <a:r>
              <a:rPr lang="pl-PL" sz="1200" dirty="0">
                <a:solidFill>
                  <a:srgbClr val="C00000"/>
                </a:solidFill>
                <a:latin typeface="Arial" pitchFamily="34" charset="0"/>
                <a:cs typeface="Arial" pitchFamily="34" charset="0"/>
              </a:rPr>
              <a:t>wsparcie samorządów w pełnieniu roli organizatora transportu publicznego na szczeblu lokalnym i regionalnym,</a:t>
            </a:r>
          </a:p>
          <a:p>
            <a:pPr marL="171450" lvl="0" indent="-171450">
              <a:buFont typeface="Arial" pitchFamily="34" charset="0"/>
              <a:buChar char="•"/>
            </a:pPr>
            <a:r>
              <a:rPr lang="pl-PL" sz="1200" dirty="0">
                <a:solidFill>
                  <a:srgbClr val="C00000"/>
                </a:solidFill>
                <a:latin typeface="Arial" pitchFamily="34" charset="0"/>
                <a:cs typeface="Arial" pitchFamily="34" charset="0"/>
              </a:rPr>
              <a:t>tworzenie rządowo – samorządowych  programów i projektów w zakresie transportu publicznego,</a:t>
            </a:r>
          </a:p>
          <a:p>
            <a:pPr marL="171450" lvl="0" indent="-171450">
              <a:buFont typeface="Arial" pitchFamily="34" charset="0"/>
              <a:buChar char="•"/>
            </a:pPr>
            <a:r>
              <a:rPr lang="pl-PL" sz="1200" dirty="0">
                <a:solidFill>
                  <a:srgbClr val="C00000"/>
                </a:solidFill>
                <a:latin typeface="Arial" pitchFamily="34" charset="0"/>
                <a:cs typeface="Arial" pitchFamily="34" charset="0"/>
              </a:rPr>
              <a:t>wspieranie transportu publicznego w obszarach metropolitalnych i w miastach</a:t>
            </a:r>
          </a:p>
          <a:p>
            <a:pPr marL="171450" lvl="0" indent="-171450">
              <a:buFont typeface="Arial" pitchFamily="34" charset="0"/>
              <a:buChar char="•"/>
            </a:pPr>
            <a:r>
              <a:rPr lang="pl-PL" sz="1200" dirty="0">
                <a:solidFill>
                  <a:srgbClr val="C00000"/>
                </a:solidFill>
                <a:latin typeface="Arial" pitchFamily="34" charset="0"/>
                <a:cs typeface="Arial" pitchFamily="34" charset="0"/>
              </a:rPr>
              <a:t>rekompensowanie przewoźnikom spadku przychodów z tytułu stosowania ustawowych ulg przejazdowych w przypadku wykonywania usług w ramach obowiązku służby publicznej</a:t>
            </a:r>
            <a:r>
              <a:rPr lang="pl-PL" sz="1200" dirty="0" smtClean="0">
                <a:solidFill>
                  <a:srgbClr val="C00000"/>
                </a:solidFill>
                <a:latin typeface="Arial" pitchFamily="34" charset="0"/>
                <a:cs typeface="Arial" pitchFamily="34" charset="0"/>
              </a:rPr>
              <a:t>.</a:t>
            </a:r>
          </a:p>
          <a:p>
            <a:pPr lvl="0"/>
            <a:endParaRPr lang="pl-PL" sz="1200" dirty="0">
              <a:solidFill>
                <a:srgbClr val="C00000"/>
              </a:solidFill>
              <a:latin typeface="Arial" pitchFamily="34" charset="0"/>
              <a:cs typeface="Arial" pitchFamily="34" charset="0"/>
            </a:endParaRPr>
          </a:p>
          <a:p>
            <a:r>
              <a:rPr lang="pl-PL" sz="1200" dirty="0">
                <a:solidFill>
                  <a:srgbClr val="C00000"/>
                </a:solidFill>
                <a:latin typeface="Arial" pitchFamily="34" charset="0"/>
                <a:cs typeface="Arial" pitchFamily="34" charset="0"/>
              </a:rPr>
              <a:t>Opracowywana i przedstawiona w dniu 30 marca 2011 r. jako projekt przez Ministerstwo Infrastruktury </a:t>
            </a:r>
            <a:r>
              <a:rPr lang="pl-PL" sz="1200" b="1" i="1" dirty="0">
                <a:solidFill>
                  <a:srgbClr val="C00000"/>
                </a:solidFill>
                <a:latin typeface="Arial" pitchFamily="34" charset="0"/>
                <a:cs typeface="Arial" pitchFamily="34" charset="0"/>
              </a:rPr>
              <a:t>Strategia Rozwoju Transportu do roku 2020 </a:t>
            </a:r>
            <a:r>
              <a:rPr lang="pl-PL" sz="1200" i="1" dirty="0">
                <a:solidFill>
                  <a:srgbClr val="C00000"/>
                </a:solidFill>
                <a:latin typeface="Arial" pitchFamily="34" charset="0"/>
                <a:cs typeface="Arial" pitchFamily="34" charset="0"/>
              </a:rPr>
              <a:t>(z perspektywą do 2030 r.)</a:t>
            </a:r>
            <a:r>
              <a:rPr lang="pl-PL" sz="1200" b="1" i="1" dirty="0">
                <a:solidFill>
                  <a:srgbClr val="C00000"/>
                </a:solidFill>
                <a:latin typeface="Arial" pitchFamily="34" charset="0"/>
                <a:cs typeface="Arial" pitchFamily="34" charset="0"/>
              </a:rPr>
              <a:t> </a:t>
            </a:r>
            <a:r>
              <a:rPr lang="pl-PL" sz="1200" dirty="0" smtClean="0">
                <a:solidFill>
                  <a:srgbClr val="C00000"/>
                </a:solidFill>
                <a:latin typeface="Arial" pitchFamily="34" charset="0"/>
                <a:cs typeface="Arial" pitchFamily="34" charset="0"/>
              </a:rPr>
              <a:t>zawiera cele szczegółowe: </a:t>
            </a:r>
          </a:p>
          <a:p>
            <a:pPr marL="171450" indent="-171450">
              <a:buFont typeface="Arial" pitchFamily="34" charset="0"/>
              <a:buChar char="•"/>
            </a:pPr>
            <a:r>
              <a:rPr lang="pl-PL" sz="1200" dirty="0" smtClean="0">
                <a:solidFill>
                  <a:srgbClr val="C00000"/>
                </a:solidFill>
                <a:latin typeface="Arial" pitchFamily="34" charset="0"/>
                <a:cs typeface="Arial" pitchFamily="34" charset="0"/>
              </a:rPr>
              <a:t>koordynacja </a:t>
            </a:r>
            <a:r>
              <a:rPr lang="pl-PL" sz="1200" dirty="0">
                <a:solidFill>
                  <a:srgbClr val="C00000"/>
                </a:solidFill>
                <a:latin typeface="Arial" pitchFamily="34" charset="0"/>
                <a:cs typeface="Arial" pitchFamily="34" charset="0"/>
              </a:rPr>
              <a:t>rozwoju różnych rodzajów transportu,</a:t>
            </a:r>
          </a:p>
          <a:p>
            <a:pPr marL="171450" lvl="0" indent="-171450">
              <a:buFont typeface="Arial" pitchFamily="34" charset="0"/>
              <a:buChar char="•"/>
            </a:pPr>
            <a:r>
              <a:rPr lang="pl-PL" sz="1200" dirty="0">
                <a:solidFill>
                  <a:srgbClr val="C00000"/>
                </a:solidFill>
                <a:latin typeface="Arial" pitchFamily="34" charset="0"/>
                <a:cs typeface="Arial" pitchFamily="34" charset="0"/>
              </a:rPr>
              <a:t>zwiększenie w przewozach pasażerskich udziału transportu </a:t>
            </a:r>
            <a:r>
              <a:rPr lang="pl-PL" sz="1200" dirty="0" smtClean="0">
                <a:solidFill>
                  <a:srgbClr val="C00000"/>
                </a:solidFill>
                <a:latin typeface="Arial" pitchFamily="34" charset="0"/>
                <a:cs typeface="Arial" pitchFamily="34" charset="0"/>
              </a:rPr>
              <a:t>publicznego </a:t>
            </a:r>
            <a:r>
              <a:rPr lang="pl-PL" sz="1200" dirty="0">
                <a:solidFill>
                  <a:srgbClr val="C00000"/>
                </a:solidFill>
                <a:latin typeface="Arial" pitchFamily="34" charset="0"/>
                <a:cs typeface="Arial" pitchFamily="34" charset="0"/>
              </a:rPr>
              <a:t>i niezmotoryzowanego w </a:t>
            </a:r>
            <a:r>
              <a:rPr lang="pl-PL" sz="1200" dirty="0" smtClean="0">
                <a:solidFill>
                  <a:srgbClr val="C00000"/>
                </a:solidFill>
                <a:latin typeface="Arial" pitchFamily="34" charset="0"/>
                <a:cs typeface="Arial" pitchFamily="34" charset="0"/>
              </a:rPr>
              <a:t>aglomeracjach                     </a:t>
            </a:r>
            <a:r>
              <a:rPr lang="pl-PL" sz="1200" dirty="0">
                <a:solidFill>
                  <a:srgbClr val="C00000"/>
                </a:solidFill>
                <a:latin typeface="Arial" pitchFamily="34" charset="0"/>
                <a:cs typeface="Arial" pitchFamily="34" charset="0"/>
              </a:rPr>
              <a:t>i pomiędzy aglomeracjami,</a:t>
            </a:r>
          </a:p>
          <a:p>
            <a:pPr marL="171450" lvl="0" indent="-171450">
              <a:buFont typeface="Arial" pitchFamily="34" charset="0"/>
              <a:buChar char="•"/>
            </a:pPr>
            <a:r>
              <a:rPr lang="pl-PL" sz="1200" dirty="0">
                <a:solidFill>
                  <a:srgbClr val="C00000"/>
                </a:solidFill>
                <a:latin typeface="Arial" pitchFamily="34" charset="0"/>
                <a:cs typeface="Arial" pitchFamily="34" charset="0"/>
              </a:rPr>
              <a:t>rozwijanie transportu zbiorowego dla integracji przestrzennej obszarów miejskich,</a:t>
            </a:r>
          </a:p>
          <a:p>
            <a:pPr marL="171450" lvl="0" indent="-171450">
              <a:buFont typeface="Arial" pitchFamily="34" charset="0"/>
              <a:buChar char="•"/>
            </a:pPr>
            <a:r>
              <a:rPr lang="pl-PL" sz="1200" dirty="0">
                <a:solidFill>
                  <a:srgbClr val="C00000"/>
                </a:solidFill>
                <a:latin typeface="Arial" pitchFamily="34" charset="0"/>
                <a:cs typeface="Arial" pitchFamily="34" charset="0"/>
              </a:rPr>
              <a:t>wprowadzanie zintegrowanej obsługi pasażerskiej w transporcie zbiorowym (w tym poza obszarami miejskimi</a:t>
            </a:r>
            <a:r>
              <a:rPr lang="pl-PL" sz="1200" dirty="0" smtClean="0">
                <a:solidFill>
                  <a:srgbClr val="C00000"/>
                </a:solidFill>
                <a:latin typeface="Arial" pitchFamily="34" charset="0"/>
                <a:cs typeface="Arial" pitchFamily="34" charset="0"/>
              </a:rPr>
              <a:t>).</a:t>
            </a:r>
          </a:p>
          <a:p>
            <a:pPr marL="171450" lvl="0" indent="-171450">
              <a:buFont typeface="Arial" pitchFamily="34" charset="0"/>
              <a:buChar char="•"/>
            </a:pPr>
            <a:endParaRPr lang="pl-PL" sz="1200" dirty="0">
              <a:solidFill>
                <a:srgbClr val="C00000"/>
              </a:solidFill>
              <a:latin typeface="Arial" pitchFamily="34" charset="0"/>
              <a:cs typeface="Arial" pitchFamily="34" charset="0"/>
            </a:endParaRPr>
          </a:p>
          <a:p>
            <a:r>
              <a:rPr lang="pl-PL" sz="1200" dirty="0">
                <a:solidFill>
                  <a:srgbClr val="C00000"/>
                </a:solidFill>
                <a:latin typeface="Arial" pitchFamily="34" charset="0"/>
                <a:cs typeface="Arial" pitchFamily="34" charset="0"/>
              </a:rPr>
              <a:t>W obszarze transportu publicznego </a:t>
            </a:r>
            <a:r>
              <a:rPr lang="pl-PL" sz="1200" b="1" i="1" dirty="0">
                <a:solidFill>
                  <a:srgbClr val="C00000"/>
                </a:solidFill>
                <a:latin typeface="Arial" pitchFamily="34" charset="0"/>
                <a:cs typeface="Arial" pitchFamily="34" charset="0"/>
              </a:rPr>
              <a:t>„Program Operacyjny </a:t>
            </a:r>
            <a:r>
              <a:rPr lang="pl-PL" sz="1200" b="1" i="1" dirty="0" smtClean="0">
                <a:solidFill>
                  <a:srgbClr val="C00000"/>
                </a:solidFill>
                <a:latin typeface="Arial" pitchFamily="34" charset="0"/>
                <a:cs typeface="Arial" pitchFamily="34" charset="0"/>
              </a:rPr>
              <a:t>Infrastruktura </a:t>
            </a:r>
            <a:r>
              <a:rPr lang="pl-PL" sz="1200" b="1" i="1" dirty="0">
                <a:solidFill>
                  <a:srgbClr val="C00000"/>
                </a:solidFill>
                <a:latin typeface="Arial" pitchFamily="34" charset="0"/>
                <a:cs typeface="Arial" pitchFamily="34" charset="0"/>
              </a:rPr>
              <a:t>i Środowisko na lata 2007 - 2013”</a:t>
            </a:r>
            <a:r>
              <a:rPr lang="pl-PL" sz="1200" dirty="0">
                <a:solidFill>
                  <a:srgbClr val="C00000"/>
                </a:solidFill>
                <a:latin typeface="Arial" pitchFamily="34" charset="0"/>
                <a:cs typeface="Arial" pitchFamily="34" charset="0"/>
              </a:rPr>
              <a:t> przewiduje wspieranie rozbudowy sieci transportu publicznego. Działanie 7.3. Transport miejski w obszarach metropolitalnych zawiera następujący cel działania: </a:t>
            </a:r>
            <a:r>
              <a:rPr lang="pl-PL" sz="1200" i="1" dirty="0">
                <a:solidFill>
                  <a:srgbClr val="C00000"/>
                </a:solidFill>
                <a:latin typeface="Arial" pitchFamily="34" charset="0"/>
                <a:cs typeface="Arial" pitchFamily="34" charset="0"/>
              </a:rPr>
              <a:t>Zwiększenie udziału przyjaznego środowisku transportu publicznego w obsłudze mieszkańców obszarów metropolitalnych. </a:t>
            </a:r>
            <a:r>
              <a:rPr lang="pl-PL" sz="1200" dirty="0">
                <a:solidFill>
                  <a:srgbClr val="C00000"/>
                </a:solidFill>
                <a:latin typeface="Arial" pitchFamily="34" charset="0"/>
                <a:cs typeface="Arial" pitchFamily="34" charset="0"/>
              </a:rPr>
              <a:t>W ramach tego działania wspierane będą projekty, dzięki którym nastąpi integracja podsystemów </a:t>
            </a:r>
            <a:r>
              <a:rPr lang="pl-PL" sz="1200" dirty="0" smtClean="0">
                <a:solidFill>
                  <a:srgbClr val="C00000"/>
                </a:solidFill>
                <a:latin typeface="Arial" pitchFamily="34" charset="0"/>
                <a:cs typeface="Arial" pitchFamily="34" charset="0"/>
              </a:rPr>
              <a:t>transportowych w </a:t>
            </a:r>
            <a:r>
              <a:rPr lang="pl-PL" sz="1200" dirty="0">
                <a:solidFill>
                  <a:srgbClr val="C00000"/>
                </a:solidFill>
                <a:latin typeface="Arial" pitchFamily="34" charset="0"/>
                <a:cs typeface="Arial" pitchFamily="34" charset="0"/>
              </a:rPr>
              <a:t>obszarze metropolitalnym</a:t>
            </a:r>
            <a:r>
              <a:rPr lang="pl-PL" sz="1200" dirty="0">
                <a:latin typeface="Arial" pitchFamily="34" charset="0"/>
                <a:cs typeface="Arial" pitchFamily="34" charset="0"/>
              </a:rPr>
              <a:t>. </a:t>
            </a:r>
          </a:p>
        </p:txBody>
      </p:sp>
    </p:spTree>
    <p:extLst>
      <p:ext uri="{BB962C8B-B14F-4D97-AF65-F5344CB8AC3E}">
        <p14:creationId xmlns:p14="http://schemas.microsoft.com/office/powerpoint/2010/main" val="10315788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827584" y="260648"/>
            <a:ext cx="7632848" cy="892552"/>
          </a:xfrm>
          <a:prstGeom prst="rect">
            <a:avLst/>
          </a:prstGeom>
        </p:spPr>
        <p:txBody>
          <a:bodyPr wrap="square">
            <a:spAutoFit/>
          </a:bodyPr>
          <a:lstStyle/>
          <a:p>
            <a:pPr algn="ctr"/>
            <a:r>
              <a:rPr lang="pl-PL" sz="1200" b="1" i="1" dirty="0">
                <a:solidFill>
                  <a:srgbClr val="0070C0"/>
                </a:solidFill>
                <a:latin typeface="Arial Black" pitchFamily="34" charset="0"/>
                <a:cs typeface="Arial" pitchFamily="34" charset="0"/>
              </a:rPr>
              <a:t>KONCEPCJA ROZWOJU TRANSPORTU PUBLICZNEGO W SZCZECIŃSKIM OBSZARZE METROPOLITALNYM</a:t>
            </a:r>
          </a:p>
          <a:p>
            <a:pPr algn="ctr"/>
            <a:endParaRPr lang="pl-PL" sz="1400" b="1" dirty="0">
              <a:solidFill>
                <a:srgbClr val="0070C0"/>
              </a:solidFill>
              <a:latin typeface="Arial Black" pitchFamily="34" charset="0"/>
              <a:cs typeface="Arial" pitchFamily="34" charset="0"/>
            </a:endParaRPr>
          </a:p>
          <a:p>
            <a:pPr algn="ctr"/>
            <a:r>
              <a:rPr lang="pl-PL" sz="1400" b="1" dirty="0">
                <a:solidFill>
                  <a:srgbClr val="C00000"/>
                </a:solidFill>
                <a:latin typeface="Arial Black" pitchFamily="34" charset="0"/>
                <a:cs typeface="Arial" pitchFamily="34" charset="0"/>
              </a:rPr>
              <a:t>Odniesienie do dokumentów strategicznych</a:t>
            </a:r>
            <a:endParaRPr lang="pl-PL" sz="1400" dirty="0">
              <a:solidFill>
                <a:srgbClr val="C00000"/>
              </a:solidFill>
            </a:endParaRPr>
          </a:p>
        </p:txBody>
      </p:sp>
      <p:sp>
        <p:nvSpPr>
          <p:cNvPr id="3" name="Prostokąt 2"/>
          <p:cNvSpPr/>
          <p:nvPr/>
        </p:nvSpPr>
        <p:spPr>
          <a:xfrm>
            <a:off x="859954" y="1412776"/>
            <a:ext cx="7560840" cy="2985433"/>
          </a:xfrm>
          <a:prstGeom prst="rect">
            <a:avLst/>
          </a:prstGeom>
        </p:spPr>
        <p:txBody>
          <a:bodyPr wrap="square">
            <a:spAutoFit/>
          </a:bodyPr>
          <a:lstStyle/>
          <a:p>
            <a:pPr lvl="2">
              <a:spcBef>
                <a:spcPts val="600"/>
              </a:spcBef>
              <a:spcAft>
                <a:spcPts val="600"/>
              </a:spcAft>
            </a:pPr>
            <a:r>
              <a:rPr lang="pl-PL" sz="1200" b="1" dirty="0">
                <a:solidFill>
                  <a:srgbClr val="C00000"/>
                </a:solidFill>
                <a:latin typeface="Arial" pitchFamily="34" charset="0"/>
                <a:ea typeface="TimesNewRomanPSMT"/>
                <a:cs typeface="Arial" pitchFamily="34" charset="0"/>
              </a:rPr>
              <a:t>Szczebel </a:t>
            </a:r>
            <a:r>
              <a:rPr lang="pl-PL" sz="1200" b="1" dirty="0" smtClean="0">
                <a:solidFill>
                  <a:srgbClr val="C00000"/>
                </a:solidFill>
                <a:latin typeface="Arial" pitchFamily="34" charset="0"/>
                <a:ea typeface="TimesNewRomanPSMT"/>
                <a:cs typeface="Arial" pitchFamily="34" charset="0"/>
              </a:rPr>
              <a:t>regionalny</a:t>
            </a:r>
          </a:p>
          <a:p>
            <a:pPr lvl="2">
              <a:spcBef>
                <a:spcPts val="600"/>
              </a:spcBef>
              <a:spcAft>
                <a:spcPts val="600"/>
              </a:spcAft>
            </a:pPr>
            <a:endParaRPr lang="pl-PL" sz="1200" b="1" dirty="0">
              <a:solidFill>
                <a:srgbClr val="C00000"/>
              </a:solidFill>
              <a:latin typeface="Arial" pitchFamily="34" charset="0"/>
              <a:ea typeface="TimesNewRomanPSMT"/>
              <a:cs typeface="Arial" pitchFamily="34" charset="0"/>
            </a:endParaRPr>
          </a:p>
          <a:p>
            <a:pPr marL="248285" indent="-248285" algn="just">
              <a:spcAft>
                <a:spcPts val="600"/>
              </a:spcAft>
            </a:pPr>
            <a:r>
              <a:rPr lang="pl-PL" sz="1200" dirty="0">
                <a:solidFill>
                  <a:srgbClr val="C00000"/>
                </a:solidFill>
                <a:latin typeface="Arial" pitchFamily="34" charset="0"/>
                <a:ea typeface="Calibri"/>
                <a:cs typeface="Arial" pitchFamily="34" charset="0"/>
              </a:rPr>
              <a:t>     </a:t>
            </a:r>
            <a:r>
              <a:rPr lang="pl-PL" sz="1200" dirty="0" smtClean="0">
                <a:solidFill>
                  <a:srgbClr val="C00000"/>
                </a:solidFill>
                <a:latin typeface="Arial" pitchFamily="34" charset="0"/>
                <a:ea typeface="Calibri"/>
                <a:cs typeface="Arial" pitchFamily="34" charset="0"/>
              </a:rPr>
              <a:t> </a:t>
            </a:r>
            <a:r>
              <a:rPr lang="pl-PL" sz="1200" dirty="0">
                <a:solidFill>
                  <a:srgbClr val="C00000"/>
                </a:solidFill>
                <a:latin typeface="Arial" pitchFamily="34" charset="0"/>
                <a:ea typeface="Calibri"/>
                <a:cs typeface="Arial" pitchFamily="34" charset="0"/>
              </a:rPr>
              <a:t>Województwo Zachodniopomorskie posiada przyjęty przez Sejmik </a:t>
            </a:r>
            <a:r>
              <a:rPr lang="pl-PL" sz="1200" dirty="0" smtClean="0">
                <a:solidFill>
                  <a:srgbClr val="C00000"/>
                </a:solidFill>
                <a:latin typeface="Arial" pitchFamily="34" charset="0"/>
                <a:ea typeface="Calibri"/>
                <a:cs typeface="Arial" pitchFamily="34" charset="0"/>
              </a:rPr>
              <a:t>Województwa </a:t>
            </a:r>
            <a:r>
              <a:rPr lang="pl-PL" sz="1200" dirty="0">
                <a:solidFill>
                  <a:srgbClr val="C00000"/>
                </a:solidFill>
                <a:latin typeface="Arial" pitchFamily="34" charset="0"/>
                <a:ea typeface="Calibri"/>
                <a:cs typeface="Arial" pitchFamily="34" charset="0"/>
              </a:rPr>
              <a:t>w 2010 r. </a:t>
            </a:r>
            <a:r>
              <a:rPr lang="pl-PL" sz="1200" dirty="0" smtClean="0">
                <a:solidFill>
                  <a:srgbClr val="C00000"/>
                </a:solidFill>
                <a:latin typeface="Arial" pitchFamily="34" charset="0"/>
                <a:ea typeface="Calibri"/>
                <a:cs typeface="Arial" pitchFamily="34" charset="0"/>
              </a:rPr>
              <a:t>dokument                   </a:t>
            </a:r>
            <a:r>
              <a:rPr lang="pl-PL" sz="1200" dirty="0">
                <a:solidFill>
                  <a:srgbClr val="C00000"/>
                </a:solidFill>
                <a:latin typeface="Arial" pitchFamily="34" charset="0"/>
                <a:ea typeface="Calibri"/>
                <a:cs typeface="Arial" pitchFamily="34" charset="0"/>
              </a:rPr>
              <a:t>pn. </a:t>
            </a:r>
            <a:r>
              <a:rPr lang="pl-PL" sz="1200" b="1" i="1" dirty="0">
                <a:solidFill>
                  <a:srgbClr val="C00000"/>
                </a:solidFill>
                <a:latin typeface="Arial" pitchFamily="34" charset="0"/>
                <a:ea typeface="Calibri"/>
                <a:cs typeface="Arial" pitchFamily="34" charset="0"/>
              </a:rPr>
              <a:t>„Strategia Rozwoju Sektora Transportu Województwa Zachodniopomorskiego do roku 2020”.</a:t>
            </a:r>
            <a:r>
              <a:rPr lang="pl-PL" sz="1200" dirty="0">
                <a:solidFill>
                  <a:srgbClr val="C00000"/>
                </a:solidFill>
                <a:latin typeface="Arial" pitchFamily="34" charset="0"/>
                <a:ea typeface="Calibri"/>
                <a:cs typeface="Arial" pitchFamily="34" charset="0"/>
              </a:rPr>
              <a:t> W tym dokumencie osobny rozdział 8 dotyczy regionalnego transportu publicznego. Określony został cel strategii w tym zakresie jako „</a:t>
            </a:r>
            <a:r>
              <a:rPr lang="pl-PL" sz="1200" i="1" dirty="0">
                <a:solidFill>
                  <a:srgbClr val="C00000"/>
                </a:solidFill>
                <a:latin typeface="Arial" pitchFamily="34" charset="0"/>
                <a:ea typeface="Calibri"/>
                <a:cs typeface="Arial" pitchFamily="34" charset="0"/>
              </a:rPr>
              <a:t>kształtowanie w województwie zachodniopomorskim efektywnego, </a:t>
            </a:r>
            <a:r>
              <a:rPr lang="pl-PL" sz="1200" i="1" dirty="0" smtClean="0">
                <a:solidFill>
                  <a:srgbClr val="C00000"/>
                </a:solidFill>
                <a:latin typeface="Arial" pitchFamily="34" charset="0"/>
                <a:ea typeface="Calibri"/>
                <a:cs typeface="Arial" pitchFamily="34" charset="0"/>
              </a:rPr>
              <a:t>dostępnego </a:t>
            </a:r>
            <a:r>
              <a:rPr lang="pl-PL" sz="1200" i="1" dirty="0">
                <a:solidFill>
                  <a:srgbClr val="C00000"/>
                </a:solidFill>
                <a:latin typeface="Arial" pitchFamily="34" charset="0"/>
                <a:ea typeface="Calibri"/>
                <a:cs typeface="Arial" pitchFamily="34" charset="0"/>
              </a:rPr>
              <a:t>i zintegrowanego systemu transportu publicznego”. </a:t>
            </a:r>
            <a:r>
              <a:rPr lang="pl-PL" sz="1200" dirty="0">
                <a:solidFill>
                  <a:srgbClr val="C00000"/>
                </a:solidFill>
                <a:latin typeface="Arial" pitchFamily="34" charset="0"/>
                <a:ea typeface="Calibri"/>
                <a:cs typeface="Arial" pitchFamily="34" charset="0"/>
              </a:rPr>
              <a:t>Zintegrowany system transportu publicznego to usługi transportowe zawierający wspólny rozkład jazdy dla wszystkich rodzajów transportu oraz wspólny system biletowy i informacyjny.</a:t>
            </a:r>
          </a:p>
          <a:p>
            <a:pPr marL="248285" indent="-248285" algn="just">
              <a:spcAft>
                <a:spcPts val="600"/>
              </a:spcAft>
            </a:pPr>
            <a:r>
              <a:rPr lang="pl-PL" sz="1200" b="1" i="1" dirty="0" smtClean="0">
                <a:solidFill>
                  <a:srgbClr val="C00000"/>
                </a:solidFill>
                <a:latin typeface="Arial" pitchFamily="34" charset="0"/>
                <a:ea typeface="Calibri"/>
                <a:cs typeface="Arial" pitchFamily="34" charset="0"/>
              </a:rPr>
              <a:t>     Regionalny </a:t>
            </a:r>
            <a:r>
              <a:rPr lang="pl-PL" sz="1200" b="1" i="1" dirty="0">
                <a:solidFill>
                  <a:srgbClr val="C00000"/>
                </a:solidFill>
                <a:latin typeface="Arial" pitchFamily="34" charset="0"/>
                <a:ea typeface="Calibri"/>
                <a:cs typeface="Arial" pitchFamily="34" charset="0"/>
              </a:rPr>
              <a:t>Program Operacyjny Województwa Zachodniopomorskiego na lata 2007 -2013</a:t>
            </a:r>
            <a:r>
              <a:rPr lang="pl-PL" sz="1200" dirty="0">
                <a:solidFill>
                  <a:srgbClr val="C00000"/>
                </a:solidFill>
                <a:latin typeface="Arial" pitchFamily="34" charset="0"/>
                <a:ea typeface="Calibri"/>
                <a:cs typeface="Arial" pitchFamily="34" charset="0"/>
              </a:rPr>
              <a:t> wspiera także rozwój transportu publicznego. Szczególnie </a:t>
            </a:r>
            <a:r>
              <a:rPr lang="pl-PL" sz="1200" dirty="0" smtClean="0">
                <a:solidFill>
                  <a:srgbClr val="C00000"/>
                </a:solidFill>
                <a:latin typeface="Arial" pitchFamily="34" charset="0"/>
                <a:ea typeface="Calibri"/>
                <a:cs typeface="Arial" pitchFamily="34" charset="0"/>
              </a:rPr>
              <a:t>działanie 6.4 </a:t>
            </a:r>
            <a:r>
              <a:rPr lang="pl-PL" sz="1200" dirty="0">
                <a:solidFill>
                  <a:srgbClr val="C00000"/>
                </a:solidFill>
                <a:latin typeface="Arial" pitchFamily="34" charset="0"/>
                <a:ea typeface="Calibri"/>
                <a:cs typeface="Arial" pitchFamily="34" charset="0"/>
              </a:rPr>
              <a:t>Zintegrowany system transportu publicznego na obszarze metropolitalnym. </a:t>
            </a:r>
            <a:r>
              <a:rPr lang="pl-PL" sz="1200" dirty="0" smtClean="0">
                <a:solidFill>
                  <a:srgbClr val="C00000"/>
                </a:solidFill>
                <a:latin typeface="Arial" pitchFamily="34" charset="0"/>
                <a:ea typeface="Calibri"/>
                <a:cs typeface="Arial" pitchFamily="34" charset="0"/>
              </a:rPr>
              <a:t>Jednym </a:t>
            </a:r>
            <a:r>
              <a:rPr lang="pl-PL" sz="1200" dirty="0">
                <a:solidFill>
                  <a:srgbClr val="C00000"/>
                </a:solidFill>
                <a:latin typeface="Arial" pitchFamily="34" charset="0"/>
                <a:ea typeface="Calibri"/>
                <a:cs typeface="Arial" pitchFamily="34" charset="0"/>
              </a:rPr>
              <a:t>z celów tego działania jest </a:t>
            </a:r>
            <a:r>
              <a:rPr lang="pl-PL" sz="1200" i="1" dirty="0">
                <a:solidFill>
                  <a:srgbClr val="C00000"/>
                </a:solidFill>
                <a:latin typeface="Arial" pitchFamily="34" charset="0"/>
                <a:ea typeface="Calibri"/>
                <a:cs typeface="Arial" pitchFamily="34" charset="0"/>
              </a:rPr>
              <a:t>wzrost spójności komunikacyjnej i przestrzennej Szczecińskiego Obszaru Metropolitalnego poprzez poprawę standardów transportu publicznego</a:t>
            </a:r>
            <a:r>
              <a:rPr lang="pl-PL" sz="1200" dirty="0">
                <a:solidFill>
                  <a:srgbClr val="C00000"/>
                </a:solidFill>
                <a:latin typeface="Arial" pitchFamily="34" charset="0"/>
                <a:ea typeface="Calibri"/>
                <a:cs typeface="Arial" pitchFamily="34" charset="0"/>
              </a:rPr>
              <a:t>.</a:t>
            </a:r>
          </a:p>
        </p:txBody>
      </p:sp>
    </p:spTree>
    <p:extLst>
      <p:ext uri="{BB962C8B-B14F-4D97-AF65-F5344CB8AC3E}">
        <p14:creationId xmlns:p14="http://schemas.microsoft.com/office/powerpoint/2010/main" val="7471001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611560" y="332656"/>
            <a:ext cx="8064896" cy="892552"/>
          </a:xfrm>
          <a:prstGeom prst="rect">
            <a:avLst/>
          </a:prstGeom>
        </p:spPr>
        <p:txBody>
          <a:bodyPr wrap="square">
            <a:spAutoFit/>
          </a:bodyPr>
          <a:lstStyle/>
          <a:p>
            <a:pPr lvl="0" algn="ctr"/>
            <a:r>
              <a:rPr lang="pl-PL" sz="1200" b="1" i="1" dirty="0">
                <a:solidFill>
                  <a:srgbClr val="0070C0"/>
                </a:solidFill>
                <a:latin typeface="Arial Black" pitchFamily="34" charset="0"/>
                <a:cs typeface="Arial" pitchFamily="34" charset="0"/>
              </a:rPr>
              <a:t>KONCEPCJA ROZWOJU TRANSPORTU PUBLICZNEGO W SZCZECIŃSKIM OBSZARZE METROPOLITALNYM</a:t>
            </a:r>
          </a:p>
          <a:p>
            <a:pPr lvl="0" algn="ctr"/>
            <a:endParaRPr lang="pl-PL" sz="1400" b="1" dirty="0">
              <a:solidFill>
                <a:srgbClr val="0070C0"/>
              </a:solidFill>
              <a:latin typeface="Arial Black" pitchFamily="34" charset="0"/>
              <a:cs typeface="Arial" pitchFamily="34" charset="0"/>
            </a:endParaRPr>
          </a:p>
          <a:p>
            <a:pPr lvl="0" algn="ctr"/>
            <a:r>
              <a:rPr lang="pl-PL" sz="1400" b="1" dirty="0">
                <a:solidFill>
                  <a:srgbClr val="C00000"/>
                </a:solidFill>
                <a:latin typeface="Arial Black" pitchFamily="34" charset="0"/>
                <a:cs typeface="Arial" pitchFamily="34" charset="0"/>
              </a:rPr>
              <a:t>Odniesienie do dokumentów strategicznych</a:t>
            </a:r>
            <a:endParaRPr lang="pl-PL" sz="1400" dirty="0">
              <a:solidFill>
                <a:srgbClr val="C00000"/>
              </a:solidFill>
            </a:endParaRPr>
          </a:p>
        </p:txBody>
      </p:sp>
      <p:sp>
        <p:nvSpPr>
          <p:cNvPr id="3" name="Prostokąt 2"/>
          <p:cNvSpPr/>
          <p:nvPr/>
        </p:nvSpPr>
        <p:spPr>
          <a:xfrm>
            <a:off x="755576" y="1340768"/>
            <a:ext cx="7848872" cy="4924425"/>
          </a:xfrm>
          <a:prstGeom prst="rect">
            <a:avLst/>
          </a:prstGeom>
        </p:spPr>
        <p:txBody>
          <a:bodyPr wrap="square">
            <a:spAutoFit/>
          </a:bodyPr>
          <a:lstStyle/>
          <a:p>
            <a:pPr marL="457200" indent="-248285" algn="ctr">
              <a:spcBef>
                <a:spcPts val="600"/>
              </a:spcBef>
              <a:spcAft>
                <a:spcPts val="600"/>
              </a:spcAft>
            </a:pPr>
            <a:r>
              <a:rPr lang="pl-PL" sz="1200" b="1" dirty="0" smtClean="0">
                <a:solidFill>
                  <a:srgbClr val="C00000"/>
                </a:solidFill>
                <a:latin typeface="Arial" pitchFamily="34" charset="0"/>
                <a:ea typeface="Calibri"/>
                <a:cs typeface="Arial" pitchFamily="34" charset="0"/>
              </a:rPr>
              <a:t>Szczebel Gmin Szczecińskiego Obszaru Metropolitalnego</a:t>
            </a:r>
          </a:p>
          <a:p>
            <a:pPr marL="457200" indent="-248285">
              <a:spcBef>
                <a:spcPts val="600"/>
              </a:spcBef>
              <a:spcAft>
                <a:spcPts val="600"/>
              </a:spcAft>
            </a:pPr>
            <a:r>
              <a:rPr lang="pl-PL" sz="1200" b="1" dirty="0" smtClean="0">
                <a:solidFill>
                  <a:srgbClr val="C00000"/>
                </a:solidFill>
                <a:latin typeface="Arial" pitchFamily="34" charset="0"/>
                <a:ea typeface="Calibri"/>
                <a:cs typeface="Arial" pitchFamily="34" charset="0"/>
              </a:rPr>
              <a:t>Gmina Dobra</a:t>
            </a:r>
            <a:r>
              <a:rPr lang="pl-PL" sz="1200" dirty="0" smtClean="0">
                <a:solidFill>
                  <a:srgbClr val="C00000"/>
                </a:solidFill>
                <a:latin typeface="Arial" pitchFamily="34" charset="0"/>
                <a:ea typeface="Calibri"/>
                <a:cs typeface="Arial" pitchFamily="34" charset="0"/>
              </a:rPr>
              <a:t> - </a:t>
            </a:r>
            <a:r>
              <a:rPr lang="pl-PL" sz="1200" dirty="0" smtClean="0">
                <a:solidFill>
                  <a:srgbClr val="C00000"/>
                </a:solidFill>
                <a:latin typeface="Arial" pitchFamily="34" charset="0"/>
                <a:ea typeface="Times New Roman"/>
                <a:cs typeface="Arial" pitchFamily="34" charset="0"/>
              </a:rPr>
              <a:t> </a:t>
            </a:r>
            <a:r>
              <a:rPr lang="pl-PL" sz="1200" i="1" dirty="0" smtClean="0">
                <a:solidFill>
                  <a:srgbClr val="C00000"/>
                </a:solidFill>
                <a:latin typeface="Arial" pitchFamily="34" charset="0"/>
                <a:ea typeface="Times New Roman"/>
                <a:cs typeface="Arial" pitchFamily="34" charset="0"/>
              </a:rPr>
              <a:t>Strategia </a:t>
            </a:r>
            <a:r>
              <a:rPr lang="pl-PL" sz="1200" i="1" dirty="0">
                <a:solidFill>
                  <a:srgbClr val="C00000"/>
                </a:solidFill>
                <a:latin typeface="Arial" pitchFamily="34" charset="0"/>
                <a:ea typeface="Times New Roman"/>
                <a:cs typeface="Arial" pitchFamily="34" charset="0"/>
              </a:rPr>
              <a:t>Rozwoju Lokalnego Gminy </a:t>
            </a:r>
            <a:r>
              <a:rPr lang="pl-PL" sz="1200" i="1" dirty="0" smtClean="0">
                <a:solidFill>
                  <a:srgbClr val="C00000"/>
                </a:solidFill>
                <a:latin typeface="Arial" pitchFamily="34" charset="0"/>
                <a:ea typeface="Times New Roman"/>
                <a:cs typeface="Arial" pitchFamily="34" charset="0"/>
              </a:rPr>
              <a:t>Dobra,</a:t>
            </a:r>
          </a:p>
          <a:p>
            <a:pPr marL="457200" indent="-248285">
              <a:spcBef>
                <a:spcPts val="600"/>
              </a:spcBef>
              <a:spcAft>
                <a:spcPts val="600"/>
              </a:spcAft>
            </a:pPr>
            <a:r>
              <a:rPr lang="pl-PL" sz="1200" b="1" dirty="0" smtClean="0">
                <a:solidFill>
                  <a:srgbClr val="C00000"/>
                </a:solidFill>
                <a:latin typeface="Arial" pitchFamily="34" charset="0"/>
                <a:ea typeface="Calibri"/>
                <a:cs typeface="Arial" pitchFamily="34" charset="0"/>
              </a:rPr>
              <a:t>Gmina Goleniów - </a:t>
            </a:r>
            <a:r>
              <a:rPr lang="pl-PL" sz="1200" i="1" dirty="0">
                <a:solidFill>
                  <a:srgbClr val="C00000"/>
                </a:solidFill>
                <a:latin typeface="Arial" pitchFamily="34" charset="0"/>
                <a:ea typeface="Calibri"/>
                <a:cs typeface="Arial" pitchFamily="34" charset="0"/>
              </a:rPr>
              <a:t>Strategia rozwoju społeczno-gospodarczego Gminy Goleniów do 2015 </a:t>
            </a:r>
            <a:r>
              <a:rPr lang="pl-PL" sz="1200" i="1" dirty="0" smtClean="0">
                <a:solidFill>
                  <a:srgbClr val="C00000"/>
                </a:solidFill>
                <a:latin typeface="Arial" pitchFamily="34" charset="0"/>
                <a:ea typeface="Calibri"/>
                <a:cs typeface="Arial" pitchFamily="34" charset="0"/>
              </a:rPr>
              <a:t>roku,</a:t>
            </a:r>
          </a:p>
          <a:p>
            <a:pPr marL="457200" indent="-248285">
              <a:spcBef>
                <a:spcPts val="600"/>
              </a:spcBef>
              <a:spcAft>
                <a:spcPts val="600"/>
              </a:spcAft>
            </a:pPr>
            <a:r>
              <a:rPr lang="pl-PL" sz="1200" b="1" dirty="0" smtClean="0">
                <a:solidFill>
                  <a:srgbClr val="C00000"/>
                </a:solidFill>
                <a:latin typeface="Arial" pitchFamily="34" charset="0"/>
                <a:ea typeface="Calibri"/>
                <a:cs typeface="Arial" pitchFamily="34" charset="0"/>
              </a:rPr>
              <a:t>Gmina Gryfino - </a:t>
            </a:r>
            <a:r>
              <a:rPr lang="pl-PL" sz="1200" i="1" dirty="0">
                <a:solidFill>
                  <a:srgbClr val="C00000"/>
                </a:solidFill>
                <a:latin typeface="Arial" pitchFamily="34" charset="0"/>
                <a:cs typeface="Arial" pitchFamily="34" charset="0"/>
              </a:rPr>
              <a:t>Strategia sukcesu Miasta i Gminy </a:t>
            </a:r>
            <a:r>
              <a:rPr lang="pl-PL" sz="1200" i="1" dirty="0" smtClean="0">
                <a:solidFill>
                  <a:srgbClr val="C00000"/>
                </a:solidFill>
                <a:latin typeface="Arial" pitchFamily="34" charset="0"/>
                <a:cs typeface="Arial" pitchFamily="34" charset="0"/>
              </a:rPr>
              <a:t>Gryfino oraz </a:t>
            </a:r>
            <a:r>
              <a:rPr lang="pl-PL" sz="1200" i="1" dirty="0">
                <a:solidFill>
                  <a:srgbClr val="C00000"/>
                </a:solidFill>
                <a:latin typeface="Arial" pitchFamily="34" charset="0"/>
                <a:cs typeface="Arial" pitchFamily="34" charset="0"/>
              </a:rPr>
              <a:t>Plan rozwoju lokalnego Gminy Gryfino na lata </a:t>
            </a:r>
            <a:r>
              <a:rPr lang="pl-PL" sz="1200" i="1" dirty="0" smtClean="0">
                <a:solidFill>
                  <a:srgbClr val="C00000"/>
                </a:solidFill>
                <a:latin typeface="Arial" pitchFamily="34" charset="0"/>
                <a:cs typeface="Arial" pitchFamily="34" charset="0"/>
              </a:rPr>
              <a:t>    2007 – 2013</a:t>
            </a:r>
            <a:r>
              <a:rPr lang="pl-PL" sz="1200" dirty="0" smtClean="0">
                <a:solidFill>
                  <a:srgbClr val="C00000"/>
                </a:solidFill>
                <a:latin typeface="Arial" pitchFamily="34" charset="0"/>
                <a:cs typeface="Arial" pitchFamily="34" charset="0"/>
              </a:rPr>
              <a:t>,</a:t>
            </a:r>
          </a:p>
          <a:p>
            <a:pPr marL="457200" indent="-248285">
              <a:spcBef>
                <a:spcPts val="600"/>
              </a:spcBef>
              <a:spcAft>
                <a:spcPts val="600"/>
              </a:spcAft>
            </a:pPr>
            <a:r>
              <a:rPr lang="pl-PL" sz="1200" b="1" dirty="0" smtClean="0">
                <a:solidFill>
                  <a:srgbClr val="C00000"/>
                </a:solidFill>
                <a:latin typeface="Arial" pitchFamily="34" charset="0"/>
                <a:cs typeface="Arial" pitchFamily="34" charset="0"/>
              </a:rPr>
              <a:t>Gmina Kobylanka - </a:t>
            </a:r>
            <a:r>
              <a:rPr lang="pl-PL" sz="1200" i="1" dirty="0" smtClean="0">
                <a:solidFill>
                  <a:srgbClr val="C00000"/>
                </a:solidFill>
                <a:latin typeface="Arial" pitchFamily="34" charset="0"/>
                <a:cs typeface="Arial" pitchFamily="34" charset="0"/>
              </a:rPr>
              <a:t>Plan rozwoju lokalnego Gminy Kobylanka 2004 -2013,</a:t>
            </a:r>
          </a:p>
          <a:p>
            <a:pPr marL="457200" indent="-248285">
              <a:spcBef>
                <a:spcPts val="600"/>
              </a:spcBef>
              <a:spcAft>
                <a:spcPts val="600"/>
              </a:spcAft>
            </a:pPr>
            <a:r>
              <a:rPr lang="pl-PL" sz="1200" b="1" dirty="0" smtClean="0">
                <a:solidFill>
                  <a:srgbClr val="C00000"/>
                </a:solidFill>
                <a:latin typeface="Arial" pitchFamily="34" charset="0"/>
                <a:cs typeface="Arial" pitchFamily="34" charset="0"/>
              </a:rPr>
              <a:t>Gmina Kołbaskowo - </a:t>
            </a:r>
            <a:r>
              <a:rPr lang="pl-PL" sz="1200" i="1" dirty="0">
                <a:solidFill>
                  <a:srgbClr val="C00000"/>
                </a:solidFill>
                <a:latin typeface="Arial" pitchFamily="34" charset="0"/>
                <a:cs typeface="Arial" pitchFamily="34" charset="0"/>
              </a:rPr>
              <a:t>Plan rozwoju lokalnego Gminy </a:t>
            </a:r>
            <a:r>
              <a:rPr lang="pl-PL" sz="1200" i="1" dirty="0" smtClean="0">
                <a:solidFill>
                  <a:srgbClr val="C00000"/>
                </a:solidFill>
                <a:latin typeface="Arial" pitchFamily="34" charset="0"/>
                <a:cs typeface="Arial" pitchFamily="34" charset="0"/>
              </a:rPr>
              <a:t>Kołbaskowo</a:t>
            </a:r>
            <a:r>
              <a:rPr lang="pl-PL" sz="1200" i="1" dirty="0" smtClean="0"/>
              <a:t>,</a:t>
            </a:r>
          </a:p>
          <a:p>
            <a:pPr marL="457200" indent="-248285">
              <a:spcBef>
                <a:spcPts val="600"/>
              </a:spcBef>
              <a:spcAft>
                <a:spcPts val="600"/>
              </a:spcAft>
            </a:pPr>
            <a:r>
              <a:rPr lang="pl-PL" sz="1200" b="1" dirty="0" smtClean="0">
                <a:solidFill>
                  <a:srgbClr val="C00000"/>
                </a:solidFill>
                <a:latin typeface="Arial" pitchFamily="34" charset="0"/>
                <a:cs typeface="Arial" pitchFamily="34" charset="0"/>
              </a:rPr>
              <a:t>Gmina Nowe Warpno - </a:t>
            </a:r>
            <a:r>
              <a:rPr lang="pl-PL" sz="1200" i="1" dirty="0" smtClean="0">
                <a:solidFill>
                  <a:srgbClr val="C00000"/>
                </a:solidFill>
                <a:latin typeface="Arial" pitchFamily="34" charset="0"/>
                <a:cs typeface="Arial" pitchFamily="34" charset="0"/>
              </a:rPr>
              <a:t>Strategia </a:t>
            </a:r>
            <a:r>
              <a:rPr lang="pl-PL" sz="1200" i="1" dirty="0">
                <a:solidFill>
                  <a:srgbClr val="C00000"/>
                </a:solidFill>
                <a:latin typeface="Arial" pitchFamily="34" charset="0"/>
                <a:cs typeface="Arial" pitchFamily="34" charset="0"/>
              </a:rPr>
              <a:t>rozwoju Gminy Nowe Warpno na lata 2005 -</a:t>
            </a:r>
            <a:r>
              <a:rPr lang="pl-PL" sz="1200" i="1" dirty="0" smtClean="0">
                <a:solidFill>
                  <a:srgbClr val="C00000"/>
                </a:solidFill>
                <a:latin typeface="Arial" pitchFamily="34" charset="0"/>
                <a:cs typeface="Arial" pitchFamily="34" charset="0"/>
              </a:rPr>
              <a:t>2007</a:t>
            </a:r>
            <a:r>
              <a:rPr lang="pl-PL" sz="1200" dirty="0" smtClean="0">
                <a:solidFill>
                  <a:srgbClr val="C00000"/>
                </a:solidFill>
                <a:latin typeface="Arial" pitchFamily="34" charset="0"/>
                <a:cs typeface="Arial" pitchFamily="34" charset="0"/>
              </a:rPr>
              <a:t>, zawierająca </a:t>
            </a:r>
            <a:r>
              <a:rPr lang="pl-PL" sz="1200" dirty="0">
                <a:solidFill>
                  <a:srgbClr val="C00000"/>
                </a:solidFill>
                <a:latin typeface="Arial" pitchFamily="34" charset="0"/>
                <a:cs typeface="Arial" pitchFamily="34" charset="0"/>
              </a:rPr>
              <a:t>zadania, które mają być realizowane w latach 2007 – </a:t>
            </a:r>
            <a:r>
              <a:rPr lang="pl-PL" sz="1200" dirty="0" smtClean="0">
                <a:solidFill>
                  <a:srgbClr val="C00000"/>
                </a:solidFill>
                <a:latin typeface="Arial" pitchFamily="34" charset="0"/>
                <a:cs typeface="Arial" pitchFamily="34" charset="0"/>
              </a:rPr>
              <a:t>2020</a:t>
            </a:r>
            <a:r>
              <a:rPr lang="pl-PL" sz="1200" dirty="0">
                <a:solidFill>
                  <a:srgbClr val="C00000"/>
                </a:solidFill>
                <a:latin typeface="Arial" pitchFamily="34" charset="0"/>
                <a:cs typeface="Arial" pitchFamily="34" charset="0"/>
              </a:rPr>
              <a:t>,</a:t>
            </a:r>
            <a:endParaRPr lang="pl-PL" sz="1200" b="1" dirty="0" smtClean="0">
              <a:solidFill>
                <a:srgbClr val="C00000"/>
              </a:solidFill>
              <a:latin typeface="Arial" pitchFamily="34" charset="0"/>
              <a:cs typeface="Arial" pitchFamily="34" charset="0"/>
            </a:endParaRPr>
          </a:p>
          <a:p>
            <a:pPr marL="457200" indent="-248285">
              <a:spcBef>
                <a:spcPts val="600"/>
              </a:spcBef>
              <a:spcAft>
                <a:spcPts val="600"/>
              </a:spcAft>
            </a:pPr>
            <a:r>
              <a:rPr lang="pl-PL" sz="1200" b="1" dirty="0" smtClean="0">
                <a:solidFill>
                  <a:srgbClr val="C00000"/>
                </a:solidFill>
                <a:latin typeface="Arial" pitchFamily="34" charset="0"/>
                <a:ea typeface="Calibri"/>
                <a:cs typeface="Arial" pitchFamily="34" charset="0"/>
              </a:rPr>
              <a:t>Gmina Police - </a:t>
            </a:r>
            <a:r>
              <a:rPr lang="pl-PL" sz="1200" i="1" dirty="0">
                <a:solidFill>
                  <a:srgbClr val="C00000"/>
                </a:solidFill>
                <a:latin typeface="Arial" pitchFamily="34" charset="0"/>
                <a:cs typeface="Arial" pitchFamily="34" charset="0"/>
              </a:rPr>
              <a:t>Strategia rozwoju dla Gminy Police do roku </a:t>
            </a:r>
            <a:r>
              <a:rPr lang="pl-PL" sz="1200" i="1" dirty="0" smtClean="0">
                <a:solidFill>
                  <a:srgbClr val="C00000"/>
                </a:solidFill>
                <a:latin typeface="Arial" pitchFamily="34" charset="0"/>
                <a:cs typeface="Arial" pitchFamily="34" charset="0"/>
              </a:rPr>
              <a:t>2020,</a:t>
            </a:r>
          </a:p>
          <a:p>
            <a:pPr marL="457200" indent="-248285">
              <a:spcBef>
                <a:spcPts val="600"/>
              </a:spcBef>
              <a:spcAft>
                <a:spcPts val="600"/>
              </a:spcAft>
            </a:pPr>
            <a:r>
              <a:rPr lang="pl-PL" sz="1200" b="1" dirty="0" smtClean="0">
                <a:solidFill>
                  <a:srgbClr val="C00000"/>
                </a:solidFill>
                <a:latin typeface="Arial" pitchFamily="34" charset="0"/>
                <a:ea typeface="Calibri"/>
                <a:cs typeface="Arial" pitchFamily="34" charset="0"/>
              </a:rPr>
              <a:t>Gmina Stare Czarnowo - </a:t>
            </a:r>
            <a:r>
              <a:rPr lang="pl-PL" sz="1200" i="1" dirty="0">
                <a:solidFill>
                  <a:srgbClr val="C00000"/>
                </a:solidFill>
                <a:latin typeface="Arial" pitchFamily="34" charset="0"/>
                <a:cs typeface="Arial" pitchFamily="34" charset="0"/>
              </a:rPr>
              <a:t>Strategia rozwoju gminy Stare </a:t>
            </a:r>
            <a:r>
              <a:rPr lang="pl-PL" sz="1200" i="1" dirty="0" smtClean="0">
                <a:solidFill>
                  <a:srgbClr val="C00000"/>
                </a:solidFill>
                <a:latin typeface="Arial" pitchFamily="34" charset="0"/>
                <a:cs typeface="Arial" pitchFamily="34" charset="0"/>
              </a:rPr>
              <a:t>Czarnowo,</a:t>
            </a:r>
          </a:p>
          <a:p>
            <a:pPr marL="457200" indent="-248285">
              <a:spcBef>
                <a:spcPts val="600"/>
              </a:spcBef>
              <a:spcAft>
                <a:spcPts val="600"/>
              </a:spcAft>
            </a:pPr>
            <a:r>
              <a:rPr lang="pl-PL" sz="1200" b="1" dirty="0" smtClean="0">
                <a:solidFill>
                  <a:srgbClr val="C00000"/>
                </a:solidFill>
                <a:latin typeface="Arial" pitchFamily="34" charset="0"/>
                <a:ea typeface="Calibri"/>
                <a:cs typeface="Arial" pitchFamily="34" charset="0"/>
              </a:rPr>
              <a:t>Gmina Stepnica - </a:t>
            </a:r>
            <a:r>
              <a:rPr lang="pl-PL" sz="1200" i="1" dirty="0" smtClean="0">
                <a:solidFill>
                  <a:srgbClr val="C00000"/>
                </a:solidFill>
                <a:latin typeface="Arial" pitchFamily="34" charset="0"/>
                <a:cs typeface="Arial" pitchFamily="34" charset="0"/>
              </a:rPr>
              <a:t>Plan rozwoju miejscowości Stepnica na lata 2005 -2013,</a:t>
            </a:r>
          </a:p>
          <a:p>
            <a:pPr marL="457200" indent="-248285">
              <a:spcBef>
                <a:spcPts val="600"/>
              </a:spcBef>
              <a:spcAft>
                <a:spcPts val="600"/>
              </a:spcAft>
            </a:pPr>
            <a:r>
              <a:rPr lang="pl-PL" sz="1200" b="1" dirty="0" smtClean="0">
                <a:solidFill>
                  <a:srgbClr val="C00000"/>
                </a:solidFill>
                <a:latin typeface="Arial" pitchFamily="34" charset="0"/>
                <a:ea typeface="Calibri"/>
                <a:cs typeface="Arial" pitchFamily="34" charset="0"/>
              </a:rPr>
              <a:t>Gmina Stargard Szczeciński - </a:t>
            </a:r>
            <a:r>
              <a:rPr lang="pl-PL" sz="1200" i="1" dirty="0">
                <a:solidFill>
                  <a:srgbClr val="C00000"/>
                </a:solidFill>
                <a:latin typeface="Arial" pitchFamily="34" charset="0"/>
                <a:cs typeface="Arial" pitchFamily="34" charset="0"/>
              </a:rPr>
              <a:t>Strategia rozwoju społeczno-gospodarczego Gminy Stargard Szczeciński na lata 2007 – </a:t>
            </a:r>
            <a:r>
              <a:rPr lang="pl-PL" sz="1200" i="1" dirty="0" smtClean="0">
                <a:solidFill>
                  <a:srgbClr val="C00000"/>
                </a:solidFill>
                <a:latin typeface="Arial" pitchFamily="34" charset="0"/>
                <a:cs typeface="Arial" pitchFamily="34" charset="0"/>
              </a:rPr>
              <a:t>2020,</a:t>
            </a:r>
          </a:p>
          <a:p>
            <a:pPr marL="457200" indent="-248285">
              <a:spcBef>
                <a:spcPts val="600"/>
              </a:spcBef>
              <a:spcAft>
                <a:spcPts val="600"/>
              </a:spcAft>
            </a:pPr>
            <a:r>
              <a:rPr lang="pl-PL" sz="1200" b="1" i="1" dirty="0" smtClean="0">
                <a:solidFill>
                  <a:srgbClr val="C00000"/>
                </a:solidFill>
                <a:latin typeface="Arial" pitchFamily="34" charset="0"/>
                <a:ea typeface="Calibri"/>
                <a:cs typeface="Arial" pitchFamily="34" charset="0"/>
              </a:rPr>
              <a:t>Miasto Stargard Szczeciński - </a:t>
            </a:r>
            <a:r>
              <a:rPr lang="pl-PL" sz="1200" i="1" dirty="0">
                <a:solidFill>
                  <a:srgbClr val="C00000"/>
                </a:solidFill>
                <a:latin typeface="Arial" pitchFamily="34" charset="0"/>
                <a:cs typeface="Arial" pitchFamily="34" charset="0"/>
              </a:rPr>
              <a:t>Strategia rozwoju społeczno-gospodarczego dla Miasta Stargard Szczeciński do roku </a:t>
            </a:r>
            <a:r>
              <a:rPr lang="pl-PL" sz="1200" i="1" dirty="0" smtClean="0">
                <a:solidFill>
                  <a:srgbClr val="C00000"/>
                </a:solidFill>
                <a:latin typeface="Arial" pitchFamily="34" charset="0"/>
                <a:cs typeface="Arial" pitchFamily="34" charset="0"/>
              </a:rPr>
              <a:t>2020</a:t>
            </a:r>
            <a:r>
              <a:rPr lang="pl-PL" sz="1200" i="1" dirty="0">
                <a:solidFill>
                  <a:srgbClr val="C00000"/>
                </a:solidFill>
                <a:latin typeface="Arial" pitchFamily="34" charset="0"/>
                <a:cs typeface="Arial" pitchFamily="34" charset="0"/>
              </a:rPr>
              <a:t>,</a:t>
            </a:r>
            <a:endParaRPr lang="pl-PL" sz="1200" b="1" dirty="0">
              <a:solidFill>
                <a:srgbClr val="C00000"/>
              </a:solidFill>
              <a:latin typeface="Arial" pitchFamily="34" charset="0"/>
              <a:ea typeface="Calibri"/>
              <a:cs typeface="Arial" pitchFamily="34" charset="0"/>
            </a:endParaRPr>
          </a:p>
        </p:txBody>
      </p:sp>
    </p:spTree>
    <p:extLst>
      <p:ext uri="{BB962C8B-B14F-4D97-AF65-F5344CB8AC3E}">
        <p14:creationId xmlns:p14="http://schemas.microsoft.com/office/powerpoint/2010/main" val="26610246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755576" y="188640"/>
            <a:ext cx="7704856" cy="830997"/>
          </a:xfrm>
          <a:prstGeom prst="rect">
            <a:avLst/>
          </a:prstGeom>
        </p:spPr>
        <p:txBody>
          <a:bodyPr wrap="square">
            <a:spAutoFit/>
          </a:bodyPr>
          <a:lstStyle/>
          <a:p>
            <a:pPr lvl="0" algn="ctr"/>
            <a:r>
              <a:rPr lang="pl-PL" sz="1200" b="1" i="1" dirty="0">
                <a:solidFill>
                  <a:srgbClr val="0070C0"/>
                </a:solidFill>
                <a:latin typeface="Arial Black" pitchFamily="34" charset="0"/>
                <a:cs typeface="Arial" pitchFamily="34" charset="0"/>
              </a:rPr>
              <a:t>KONCEPCJA ROZWOJU TRANSPORTU PUBLICZNEGO W SZCZECIŃSKIM OBSZARZE METROPOLITALNYM</a:t>
            </a:r>
          </a:p>
          <a:p>
            <a:pPr lvl="0" algn="ctr"/>
            <a:endParaRPr lang="pl-PL" sz="1200" b="1" dirty="0">
              <a:solidFill>
                <a:srgbClr val="0070C0"/>
              </a:solidFill>
              <a:latin typeface="Arial Black" pitchFamily="34" charset="0"/>
              <a:cs typeface="Arial" pitchFamily="34" charset="0"/>
            </a:endParaRPr>
          </a:p>
          <a:p>
            <a:pPr lvl="0" algn="ctr"/>
            <a:r>
              <a:rPr lang="pl-PL" sz="1200" b="1" dirty="0">
                <a:solidFill>
                  <a:srgbClr val="C00000"/>
                </a:solidFill>
                <a:latin typeface="Arial Black" pitchFamily="34" charset="0"/>
                <a:cs typeface="Arial" pitchFamily="34" charset="0"/>
              </a:rPr>
              <a:t>Odniesienie do dokumentów strategicznych</a:t>
            </a:r>
            <a:endParaRPr lang="pl-PL" sz="1200" dirty="0">
              <a:solidFill>
                <a:srgbClr val="C00000"/>
              </a:solidFill>
            </a:endParaRPr>
          </a:p>
        </p:txBody>
      </p:sp>
      <p:sp>
        <p:nvSpPr>
          <p:cNvPr id="3" name="Prostokąt 2"/>
          <p:cNvSpPr/>
          <p:nvPr/>
        </p:nvSpPr>
        <p:spPr>
          <a:xfrm>
            <a:off x="827584" y="1196752"/>
            <a:ext cx="7416823" cy="4662815"/>
          </a:xfrm>
          <a:prstGeom prst="rect">
            <a:avLst/>
          </a:prstGeom>
        </p:spPr>
        <p:txBody>
          <a:bodyPr wrap="square">
            <a:spAutoFit/>
          </a:bodyPr>
          <a:lstStyle/>
          <a:p>
            <a:pPr marL="457200" lvl="0" indent="-248285" algn="ctr">
              <a:spcAft>
                <a:spcPts val="600"/>
              </a:spcAft>
            </a:pPr>
            <a:r>
              <a:rPr lang="pl-PL" sz="1200" b="1" dirty="0">
                <a:solidFill>
                  <a:srgbClr val="C00000"/>
                </a:solidFill>
                <a:latin typeface="Arial" pitchFamily="34" charset="0"/>
                <a:ea typeface="Calibri"/>
                <a:cs typeface="Arial" pitchFamily="34" charset="0"/>
              </a:rPr>
              <a:t>Szczebel Gmin Szczecińskiego Obszaru </a:t>
            </a:r>
            <a:r>
              <a:rPr lang="pl-PL" sz="1200" b="1" dirty="0" smtClean="0">
                <a:solidFill>
                  <a:srgbClr val="C00000"/>
                </a:solidFill>
                <a:latin typeface="Arial" pitchFamily="34" charset="0"/>
                <a:ea typeface="Calibri"/>
                <a:cs typeface="Arial" pitchFamily="34" charset="0"/>
              </a:rPr>
              <a:t>Metropolitalnego</a:t>
            </a:r>
          </a:p>
          <a:p>
            <a:pPr marL="457200" lvl="0" indent="-248285" algn="ctr">
              <a:spcAft>
                <a:spcPts val="600"/>
              </a:spcAft>
            </a:pPr>
            <a:endParaRPr lang="pl-PL" sz="1200" b="1" dirty="0">
              <a:solidFill>
                <a:srgbClr val="C00000"/>
              </a:solidFill>
              <a:latin typeface="Arial" pitchFamily="34" charset="0"/>
              <a:ea typeface="Calibri"/>
              <a:cs typeface="Arial" pitchFamily="34" charset="0"/>
            </a:endParaRPr>
          </a:p>
          <a:p>
            <a:pPr marL="457200" lvl="0" indent="-248285" algn="ctr">
              <a:spcAft>
                <a:spcPts val="600"/>
              </a:spcAft>
            </a:pPr>
            <a:r>
              <a:rPr lang="pl-PL" sz="1200" b="1" dirty="0" smtClean="0">
                <a:solidFill>
                  <a:srgbClr val="C00000"/>
                </a:solidFill>
                <a:latin typeface="Arial" pitchFamily="34" charset="0"/>
                <a:ea typeface="Calibri"/>
                <a:cs typeface="Arial" pitchFamily="34" charset="0"/>
              </a:rPr>
              <a:t>Miasto Szczecin</a:t>
            </a:r>
          </a:p>
          <a:p>
            <a:pPr marL="457200" indent="-248285">
              <a:spcAft>
                <a:spcPts val="600"/>
              </a:spcAft>
            </a:pPr>
            <a:r>
              <a:rPr lang="pl-PL" sz="1200" b="1" dirty="0" smtClean="0">
                <a:solidFill>
                  <a:srgbClr val="C00000"/>
                </a:solidFill>
                <a:latin typeface="Arial" pitchFamily="34" charset="0"/>
                <a:ea typeface="Calibri"/>
                <a:cs typeface="Arial" pitchFamily="34" charset="0"/>
              </a:rPr>
              <a:t>Strategia Rozwoju Szczecina 2025 - </a:t>
            </a:r>
            <a:r>
              <a:rPr lang="pl-PL" sz="1200" dirty="0">
                <a:solidFill>
                  <a:srgbClr val="C00000"/>
                </a:solidFill>
                <a:latin typeface="Arial" pitchFamily="34" charset="0"/>
                <a:cs typeface="Arial" pitchFamily="34" charset="0"/>
              </a:rPr>
              <a:t>j</a:t>
            </a:r>
            <a:r>
              <a:rPr lang="pl-PL" sz="1200" dirty="0" smtClean="0">
                <a:solidFill>
                  <a:srgbClr val="C00000"/>
                </a:solidFill>
                <a:latin typeface="Arial" pitchFamily="34" charset="0"/>
                <a:cs typeface="Arial" pitchFamily="34" charset="0"/>
              </a:rPr>
              <a:t>ednym </a:t>
            </a:r>
            <a:r>
              <a:rPr lang="pl-PL" sz="1200" dirty="0">
                <a:solidFill>
                  <a:srgbClr val="C00000"/>
                </a:solidFill>
                <a:latin typeface="Arial" pitchFamily="34" charset="0"/>
                <a:cs typeface="Arial" pitchFamily="34" charset="0"/>
              </a:rPr>
              <a:t>z celów strategicznych jest cel IV: </a:t>
            </a:r>
            <a:r>
              <a:rPr lang="pl-PL" sz="1200" i="1" dirty="0">
                <a:solidFill>
                  <a:srgbClr val="C00000"/>
                </a:solidFill>
                <a:latin typeface="Arial" pitchFamily="34" charset="0"/>
                <a:cs typeface="Arial" pitchFamily="34" charset="0"/>
              </a:rPr>
              <a:t>„Szczecin – </a:t>
            </a:r>
            <a:r>
              <a:rPr lang="pl-PL" sz="1200" i="1" dirty="0" smtClean="0">
                <a:solidFill>
                  <a:srgbClr val="C00000"/>
                </a:solidFill>
                <a:latin typeface="Arial" pitchFamily="34" charset="0"/>
                <a:cs typeface="Arial" pitchFamily="34" charset="0"/>
              </a:rPr>
              <a:t>atrakcyjne miasto </a:t>
            </a:r>
            <a:r>
              <a:rPr lang="pl-PL" sz="1200" i="1" dirty="0">
                <a:solidFill>
                  <a:srgbClr val="C00000"/>
                </a:solidFill>
                <a:latin typeface="Arial" pitchFamily="34" charset="0"/>
                <a:cs typeface="Arial" pitchFamily="34" charset="0"/>
              </a:rPr>
              <a:t>metropolitalne”</a:t>
            </a:r>
            <a:r>
              <a:rPr lang="pl-PL" sz="1200" dirty="0">
                <a:solidFill>
                  <a:srgbClr val="C00000"/>
                </a:solidFill>
                <a:latin typeface="Arial" pitchFamily="34" charset="0"/>
                <a:cs typeface="Arial" pitchFamily="34" charset="0"/>
              </a:rPr>
              <a:t> z celem operacyjnym: IV.2. </a:t>
            </a:r>
            <a:r>
              <a:rPr lang="pl-PL" sz="1200" i="1" dirty="0">
                <a:solidFill>
                  <a:srgbClr val="C00000"/>
                </a:solidFill>
                <a:latin typeface="Arial" pitchFamily="34" charset="0"/>
                <a:cs typeface="Arial" pitchFamily="34" charset="0"/>
              </a:rPr>
              <a:t>„Poprawa dostępności transportowej i układu komunikacyjnego miasta”</a:t>
            </a:r>
            <a:r>
              <a:rPr lang="pl-PL" sz="1200" dirty="0">
                <a:solidFill>
                  <a:srgbClr val="C00000"/>
                </a:solidFill>
                <a:latin typeface="Arial" pitchFamily="34" charset="0"/>
                <a:cs typeface="Arial" pitchFamily="34" charset="0"/>
              </a:rPr>
              <a:t>. W opisie tego celu znajduje się także odniesienie do transportu publicznego w obszarze metropolitalnym a mianowicie: </a:t>
            </a:r>
            <a:r>
              <a:rPr lang="pl-PL" sz="1200" i="1" dirty="0">
                <a:solidFill>
                  <a:srgbClr val="C00000"/>
                </a:solidFill>
                <a:latin typeface="Arial" pitchFamily="34" charset="0"/>
                <a:cs typeface="Arial" pitchFamily="34" charset="0"/>
              </a:rPr>
              <a:t>„Podniesienie jakości wewnętrznych powiązań komunikacyjnych wymaga rozwoju i poprawy efektywności funkcjonowania komunikacji zbiorowej, w tym w układzie </a:t>
            </a:r>
            <a:r>
              <a:rPr lang="pl-PL" sz="1200" i="1" dirty="0" smtClean="0">
                <a:solidFill>
                  <a:srgbClr val="C00000"/>
                </a:solidFill>
                <a:latin typeface="Arial" pitchFamily="34" charset="0"/>
                <a:cs typeface="Arial" pitchFamily="34" charset="0"/>
              </a:rPr>
              <a:t>metropolitalnym.</a:t>
            </a:r>
          </a:p>
          <a:p>
            <a:pPr marL="457200" indent="-248285">
              <a:spcAft>
                <a:spcPts val="600"/>
              </a:spcAft>
            </a:pPr>
            <a:r>
              <a:rPr lang="pl-PL" sz="1200" b="1" dirty="0" smtClean="0">
                <a:solidFill>
                  <a:srgbClr val="C00000"/>
                </a:solidFill>
                <a:latin typeface="Arial" pitchFamily="34" charset="0"/>
                <a:cs typeface="Arial" pitchFamily="34" charset="0"/>
              </a:rPr>
              <a:t>Polityka </a:t>
            </a:r>
            <a:r>
              <a:rPr lang="pl-PL" sz="1200" b="1" dirty="0">
                <a:solidFill>
                  <a:srgbClr val="C00000"/>
                </a:solidFill>
                <a:latin typeface="Arial" pitchFamily="34" charset="0"/>
                <a:cs typeface="Arial" pitchFamily="34" charset="0"/>
              </a:rPr>
              <a:t>transportowa </a:t>
            </a:r>
            <a:r>
              <a:rPr lang="pl-PL" sz="1200" b="1" dirty="0" smtClean="0">
                <a:solidFill>
                  <a:srgbClr val="C00000"/>
                </a:solidFill>
                <a:latin typeface="Arial" pitchFamily="34" charset="0"/>
                <a:cs typeface="Arial" pitchFamily="34" charset="0"/>
              </a:rPr>
              <a:t>Szczecina -</a:t>
            </a:r>
            <a:r>
              <a:rPr lang="pl-PL" sz="1200" dirty="0" smtClean="0"/>
              <a:t> </a:t>
            </a:r>
            <a:r>
              <a:rPr lang="pl-PL" sz="1200" dirty="0">
                <a:solidFill>
                  <a:srgbClr val="C00000"/>
                </a:solidFill>
                <a:latin typeface="Arial" pitchFamily="34" charset="0"/>
                <a:cs typeface="Arial" pitchFamily="34" charset="0"/>
              </a:rPr>
              <a:t>j</a:t>
            </a:r>
            <a:r>
              <a:rPr lang="pl-PL" sz="1200" dirty="0" smtClean="0">
                <a:solidFill>
                  <a:srgbClr val="C00000"/>
                </a:solidFill>
                <a:latin typeface="Arial" pitchFamily="34" charset="0"/>
                <a:cs typeface="Arial" pitchFamily="34" charset="0"/>
              </a:rPr>
              <a:t>est </a:t>
            </a:r>
            <a:r>
              <a:rPr lang="pl-PL" sz="1200" dirty="0">
                <a:solidFill>
                  <a:srgbClr val="C00000"/>
                </a:solidFill>
                <a:latin typeface="Arial" pitchFamily="34" charset="0"/>
                <a:cs typeface="Arial" pitchFamily="34" charset="0"/>
              </a:rPr>
              <a:t>to dokument stanowiący zbiór celów, priorytetów </a:t>
            </a:r>
            <a:r>
              <a:rPr lang="pl-PL" sz="1200" dirty="0" smtClean="0">
                <a:solidFill>
                  <a:srgbClr val="C00000"/>
                </a:solidFill>
                <a:latin typeface="Arial" pitchFamily="34" charset="0"/>
                <a:cs typeface="Arial" pitchFamily="34" charset="0"/>
              </a:rPr>
              <a:t>      proponowanych działań </a:t>
            </a:r>
            <a:r>
              <a:rPr lang="pl-PL" sz="1200" dirty="0">
                <a:solidFill>
                  <a:srgbClr val="C00000"/>
                </a:solidFill>
                <a:latin typeface="Arial" pitchFamily="34" charset="0"/>
                <a:cs typeface="Arial" pitchFamily="34" charset="0"/>
              </a:rPr>
              <a:t>i wskazań do planowania rozwoju transportu</a:t>
            </a:r>
            <a:r>
              <a:rPr lang="pl-PL" sz="1200" dirty="0" smtClean="0">
                <a:solidFill>
                  <a:srgbClr val="C00000"/>
                </a:solidFill>
              </a:rPr>
              <a:t>.</a:t>
            </a:r>
          </a:p>
          <a:p>
            <a:pPr marL="457200" indent="-248285">
              <a:spcAft>
                <a:spcPts val="600"/>
              </a:spcAft>
            </a:pPr>
            <a:r>
              <a:rPr lang="pl-PL" sz="1200" b="1" dirty="0">
                <a:solidFill>
                  <a:srgbClr val="C00000"/>
                </a:solidFill>
                <a:latin typeface="Arial" pitchFamily="34" charset="0"/>
                <a:cs typeface="Arial" pitchFamily="34" charset="0"/>
              </a:rPr>
              <a:t>Zintegrowany plan rozwoju transportu publicznego w </a:t>
            </a:r>
            <a:r>
              <a:rPr lang="pl-PL" sz="1200" b="1" dirty="0" smtClean="0">
                <a:solidFill>
                  <a:srgbClr val="C00000"/>
                </a:solidFill>
                <a:latin typeface="Arial" pitchFamily="34" charset="0"/>
                <a:cs typeface="Arial" pitchFamily="34" charset="0"/>
              </a:rPr>
              <a:t>Szczecinie - </a:t>
            </a:r>
            <a:r>
              <a:rPr lang="pl-PL" sz="1200" dirty="0">
                <a:solidFill>
                  <a:srgbClr val="C00000"/>
                </a:solidFill>
                <a:latin typeface="Arial" pitchFamily="34" charset="0"/>
                <a:cs typeface="Arial" pitchFamily="34" charset="0"/>
              </a:rPr>
              <a:t>p</a:t>
            </a:r>
            <a:r>
              <a:rPr lang="pl-PL" sz="1200" dirty="0" smtClean="0">
                <a:solidFill>
                  <a:srgbClr val="C00000"/>
                </a:solidFill>
                <a:latin typeface="Arial" pitchFamily="34" charset="0"/>
                <a:cs typeface="Arial" pitchFamily="34" charset="0"/>
              </a:rPr>
              <a:t>lan </a:t>
            </a:r>
            <a:r>
              <a:rPr lang="pl-PL" sz="1200" dirty="0">
                <a:solidFill>
                  <a:srgbClr val="C00000"/>
                </a:solidFill>
                <a:latin typeface="Arial" pitchFamily="34" charset="0"/>
                <a:cs typeface="Arial" pitchFamily="34" charset="0"/>
              </a:rPr>
              <a:t>ten został                            w 2010 r. zaktualizowany i wydłużony jego horyzont czasowy do 2015 r. Zaktualizowany plan zakłada kontynuację przez Miasto Szczecin polityki zrównoważonego rozwoju w zakresie transportu publicznego w Mieście a także w Szczecińskim Obszarze Metropolitalnym</a:t>
            </a:r>
            <a:r>
              <a:rPr lang="pl-PL" sz="1200" dirty="0" smtClean="0">
                <a:solidFill>
                  <a:srgbClr val="C00000"/>
                </a:solidFill>
                <a:latin typeface="Arial" pitchFamily="34" charset="0"/>
                <a:cs typeface="Arial" pitchFamily="34" charset="0"/>
              </a:rPr>
              <a:t>.</a:t>
            </a:r>
          </a:p>
          <a:p>
            <a:pPr marL="457200" indent="-248285">
              <a:spcAft>
                <a:spcPts val="600"/>
              </a:spcAft>
            </a:pPr>
            <a:r>
              <a:rPr lang="pl-PL" sz="1200" b="1" dirty="0" smtClean="0">
                <a:solidFill>
                  <a:srgbClr val="C00000"/>
                </a:solidFill>
                <a:latin typeface="Arial" pitchFamily="34" charset="0"/>
                <a:cs typeface="Arial" pitchFamily="34" charset="0"/>
              </a:rPr>
              <a:t>Porozumienie programowe dla Szczecina – </a:t>
            </a:r>
            <a:r>
              <a:rPr lang="pl-PL" sz="1200" dirty="0" smtClean="0">
                <a:solidFill>
                  <a:srgbClr val="C00000"/>
                </a:solidFill>
                <a:latin typeface="Arial" pitchFamily="34" charset="0"/>
                <a:cs typeface="Arial" pitchFamily="34" charset="0"/>
              </a:rPr>
              <a:t>przyjęte 31 stycznia 2011 r. przez Radnych Miasta Szczecina i Prezydenta Miasta zobowiązanie do realizacji projektów  w tym dotyczących infrastruktury transportowej.</a:t>
            </a:r>
            <a:endParaRPr lang="pl-PL" sz="1200" b="1" dirty="0">
              <a:solidFill>
                <a:srgbClr val="C00000"/>
              </a:solidFill>
              <a:latin typeface="Arial" pitchFamily="34" charset="0"/>
              <a:cs typeface="Arial" pitchFamily="34" charset="0"/>
            </a:endParaRPr>
          </a:p>
          <a:p>
            <a:pPr marL="457200" lvl="0" indent="-248285">
              <a:spcAft>
                <a:spcPts val="600"/>
              </a:spcAft>
            </a:pPr>
            <a:endParaRPr lang="pl-PL" sz="1200" b="1" dirty="0">
              <a:solidFill>
                <a:srgbClr val="C00000"/>
              </a:solidFill>
              <a:latin typeface="Arial" pitchFamily="34" charset="0"/>
              <a:cs typeface="Arial" pitchFamily="34" charset="0"/>
            </a:endParaRPr>
          </a:p>
          <a:p>
            <a:pPr marL="457200" indent="-248285">
              <a:spcAft>
                <a:spcPts val="600"/>
              </a:spcAft>
            </a:pPr>
            <a:endParaRPr lang="pl-PL" sz="1200" b="1" dirty="0">
              <a:solidFill>
                <a:srgbClr val="C00000"/>
              </a:solidFill>
              <a:latin typeface="Arial" pitchFamily="34" charset="0"/>
              <a:cs typeface="Arial" pitchFamily="34" charset="0"/>
            </a:endParaRPr>
          </a:p>
          <a:p>
            <a:pPr marL="914400" lvl="1" indent="-248285">
              <a:spcAft>
                <a:spcPts val="600"/>
              </a:spcAft>
            </a:pPr>
            <a:endParaRPr lang="pl-PL" sz="1200" b="1" dirty="0">
              <a:solidFill>
                <a:srgbClr val="C00000"/>
              </a:solidFill>
              <a:latin typeface="Arial" pitchFamily="34" charset="0"/>
              <a:ea typeface="Calibri"/>
              <a:cs typeface="Arial" pitchFamily="34" charset="0"/>
            </a:endParaRPr>
          </a:p>
        </p:txBody>
      </p:sp>
    </p:spTree>
    <p:extLst>
      <p:ext uri="{BB962C8B-B14F-4D97-AF65-F5344CB8AC3E}">
        <p14:creationId xmlns:p14="http://schemas.microsoft.com/office/powerpoint/2010/main" val="20262351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971600" y="188640"/>
            <a:ext cx="7272808" cy="4216539"/>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a:t>
            </a:r>
            <a:r>
              <a:rPr lang="pl-PL" sz="1200" b="1" i="1" dirty="0" smtClean="0">
                <a:solidFill>
                  <a:srgbClr val="0070C0"/>
                </a:solidFill>
                <a:latin typeface="Arial Black" pitchFamily="34" charset="0"/>
                <a:cs typeface="Arial" pitchFamily="34" charset="0"/>
              </a:rPr>
              <a:t>PUBLICZNEGO </a:t>
            </a:r>
            <a:r>
              <a:rPr lang="pl-PL" sz="1200" b="1" i="1" dirty="0">
                <a:solidFill>
                  <a:srgbClr val="0070C0"/>
                </a:solidFill>
                <a:latin typeface="Arial Black" pitchFamily="34" charset="0"/>
                <a:cs typeface="Arial" pitchFamily="34" charset="0"/>
              </a:rPr>
              <a:t>W SZCZECIŃSKIM OBSZARZE </a:t>
            </a:r>
            <a:r>
              <a:rPr lang="pl-PL" sz="1200" b="1" i="1" dirty="0" smtClean="0">
                <a:solidFill>
                  <a:srgbClr val="0070C0"/>
                </a:solidFill>
                <a:latin typeface="Arial Black" pitchFamily="34" charset="0"/>
                <a:cs typeface="Arial" pitchFamily="34" charset="0"/>
              </a:rPr>
              <a:t>METROPOLITALNYM</a:t>
            </a:r>
          </a:p>
          <a:p>
            <a:endParaRPr lang="pl-PL" sz="1400" b="1" dirty="0">
              <a:solidFill>
                <a:srgbClr val="0070C0"/>
              </a:solidFill>
              <a:latin typeface="Arial Black" pitchFamily="34" charset="0"/>
              <a:cs typeface="Arial" pitchFamily="34" charset="0"/>
            </a:endParaRPr>
          </a:p>
          <a:p>
            <a:pPr algn="ctr"/>
            <a:endParaRPr lang="pl-PL" sz="1400" b="1" dirty="0" smtClean="0">
              <a:solidFill>
                <a:srgbClr val="0070C0"/>
              </a:solidFill>
              <a:latin typeface="Arial Black" pitchFamily="34" charset="0"/>
              <a:cs typeface="Arial" pitchFamily="34" charset="0"/>
            </a:endParaRPr>
          </a:p>
          <a:p>
            <a:pPr algn="ctr"/>
            <a:endParaRPr lang="pl-PL" sz="1400" b="1" dirty="0" smtClean="0">
              <a:solidFill>
                <a:srgbClr val="0070C0"/>
              </a:solidFill>
              <a:latin typeface="Arial Black" pitchFamily="34" charset="0"/>
              <a:cs typeface="Arial" pitchFamily="34" charset="0"/>
            </a:endParaRPr>
          </a:p>
          <a:p>
            <a:pPr algn="ctr"/>
            <a:endParaRPr lang="pl-PL" sz="1400" b="1" dirty="0">
              <a:solidFill>
                <a:srgbClr val="0070C0"/>
              </a:solidFill>
              <a:latin typeface="Arial Black" pitchFamily="34" charset="0"/>
              <a:cs typeface="Arial" pitchFamily="34" charset="0"/>
            </a:endParaRPr>
          </a:p>
          <a:p>
            <a:pPr algn="ctr"/>
            <a:r>
              <a:rPr lang="pl-PL" sz="2000" b="1" dirty="0" smtClean="0">
                <a:solidFill>
                  <a:srgbClr val="C00000"/>
                </a:solidFill>
                <a:latin typeface="Arial Black" pitchFamily="34" charset="0"/>
                <a:cs typeface="Arial" pitchFamily="34" charset="0"/>
              </a:rPr>
              <a:t>Konsultacje</a:t>
            </a:r>
          </a:p>
          <a:p>
            <a:pPr algn="ctr"/>
            <a:endParaRPr lang="pl-PL" sz="1400" b="1" dirty="0">
              <a:solidFill>
                <a:srgbClr val="C00000"/>
              </a:solidFill>
              <a:latin typeface="Arial Black" pitchFamily="34" charset="0"/>
              <a:cs typeface="Arial" pitchFamily="34" charset="0"/>
            </a:endParaRPr>
          </a:p>
          <a:p>
            <a:pPr algn="ctr"/>
            <a:endParaRPr lang="pl-PL" sz="1400" b="1" dirty="0" smtClean="0">
              <a:solidFill>
                <a:srgbClr val="C00000"/>
              </a:solidFill>
              <a:latin typeface="Arial Black" pitchFamily="34" charset="0"/>
              <a:cs typeface="Arial" pitchFamily="34" charset="0"/>
            </a:endParaRPr>
          </a:p>
          <a:p>
            <a:pPr marL="554038" indent="-285750">
              <a:buFont typeface="Wingdings" pitchFamily="2" charset="2"/>
              <a:buChar char="q"/>
            </a:pPr>
            <a:r>
              <a:rPr lang="pl-PL" sz="2000" b="1" dirty="0" smtClean="0">
                <a:solidFill>
                  <a:srgbClr val="0070C0"/>
                </a:solidFill>
                <a:latin typeface="Arial Black" pitchFamily="34" charset="0"/>
                <a:cs typeface="Arial" pitchFamily="34" charset="0"/>
              </a:rPr>
              <a:t>dwukrotne konsultacje w Gminach</a:t>
            </a:r>
          </a:p>
          <a:p>
            <a:pPr marL="268288"/>
            <a:endParaRPr lang="pl-PL" sz="2000" b="1" dirty="0">
              <a:solidFill>
                <a:srgbClr val="0070C0"/>
              </a:solidFill>
              <a:latin typeface="Arial Black" pitchFamily="34" charset="0"/>
              <a:cs typeface="Arial" pitchFamily="34" charset="0"/>
            </a:endParaRPr>
          </a:p>
          <a:p>
            <a:pPr marL="554038" indent="-285750">
              <a:buFont typeface="Wingdings" pitchFamily="2" charset="2"/>
              <a:buChar char="q"/>
            </a:pPr>
            <a:r>
              <a:rPr lang="pl-PL" sz="2000" b="1" dirty="0" smtClean="0">
                <a:solidFill>
                  <a:srgbClr val="0070C0"/>
                </a:solidFill>
                <a:latin typeface="Arial Black" pitchFamily="34" charset="0"/>
                <a:cs typeface="Arial" pitchFamily="34" charset="0"/>
              </a:rPr>
              <a:t>konsultacje z Urzędem Marszałkowskim</a:t>
            </a:r>
          </a:p>
          <a:p>
            <a:pPr marL="554038" indent="-285750">
              <a:buFont typeface="Wingdings" pitchFamily="2" charset="2"/>
              <a:buChar char="q"/>
            </a:pPr>
            <a:endParaRPr lang="pl-PL" sz="2000" b="1" dirty="0">
              <a:solidFill>
                <a:srgbClr val="0070C0"/>
              </a:solidFill>
              <a:latin typeface="Arial Black" pitchFamily="34" charset="0"/>
              <a:cs typeface="Arial" pitchFamily="34" charset="0"/>
            </a:endParaRPr>
          </a:p>
          <a:p>
            <a:pPr marL="554038" indent="-285750">
              <a:buFont typeface="Wingdings" pitchFamily="2" charset="2"/>
              <a:buChar char="q"/>
            </a:pPr>
            <a:r>
              <a:rPr lang="pl-PL" sz="2000" b="1" dirty="0">
                <a:solidFill>
                  <a:srgbClr val="0070C0"/>
                </a:solidFill>
                <a:latin typeface="Arial Black" pitchFamily="34" charset="0"/>
                <a:cs typeface="Arial" pitchFamily="34" charset="0"/>
              </a:rPr>
              <a:t>k</a:t>
            </a:r>
            <a:r>
              <a:rPr lang="pl-PL" sz="2000" b="1" dirty="0" smtClean="0">
                <a:solidFill>
                  <a:srgbClr val="0070C0"/>
                </a:solidFill>
                <a:latin typeface="Arial Black" pitchFamily="34" charset="0"/>
                <a:cs typeface="Arial" pitchFamily="34" charset="0"/>
              </a:rPr>
              <a:t>onsultacje z organizatorem transportu </a:t>
            </a:r>
            <a:r>
              <a:rPr lang="pl-PL" sz="2000" b="1" dirty="0" err="1" smtClean="0">
                <a:solidFill>
                  <a:srgbClr val="0070C0"/>
                </a:solidFill>
                <a:latin typeface="Arial Black" pitchFamily="34" charset="0"/>
                <a:cs typeface="Arial" pitchFamily="34" charset="0"/>
              </a:rPr>
              <a:t>ZDiTM</a:t>
            </a:r>
            <a:endParaRPr lang="pl-PL" sz="2000" b="1" dirty="0" smtClean="0">
              <a:solidFill>
                <a:srgbClr val="0070C0"/>
              </a:solidFill>
              <a:latin typeface="Arial Black" pitchFamily="34" charset="0"/>
              <a:cs typeface="Arial" pitchFamily="34" charset="0"/>
            </a:endParaRPr>
          </a:p>
          <a:p>
            <a:pPr marL="554038" indent="-285750">
              <a:buFont typeface="Wingdings" pitchFamily="2" charset="2"/>
              <a:buChar char="q"/>
            </a:pPr>
            <a:endParaRPr lang="pl-PL" sz="2000" b="1" dirty="0">
              <a:solidFill>
                <a:srgbClr val="0070C0"/>
              </a:solidFill>
              <a:latin typeface="Arial Black" pitchFamily="34" charset="0"/>
              <a:cs typeface="Arial" pitchFamily="34" charset="0"/>
            </a:endParaRPr>
          </a:p>
          <a:p>
            <a:pPr marL="554038" indent="-285750">
              <a:buFont typeface="Wingdings" pitchFamily="2" charset="2"/>
              <a:buChar char="q"/>
            </a:pPr>
            <a:r>
              <a:rPr lang="pl-PL" sz="2000" b="1" dirty="0">
                <a:solidFill>
                  <a:srgbClr val="0070C0"/>
                </a:solidFill>
                <a:latin typeface="Arial Black" pitchFamily="34" charset="0"/>
                <a:cs typeface="Arial" pitchFamily="34" charset="0"/>
              </a:rPr>
              <a:t>k</a:t>
            </a:r>
            <a:r>
              <a:rPr lang="pl-PL" sz="2000" b="1" dirty="0" smtClean="0">
                <a:solidFill>
                  <a:srgbClr val="0070C0"/>
                </a:solidFill>
                <a:latin typeface="Arial Black" pitchFamily="34" charset="0"/>
                <a:cs typeface="Arial" pitchFamily="34" charset="0"/>
              </a:rPr>
              <a:t>onsultacje z przewoźnikami</a:t>
            </a:r>
            <a:endParaRPr lang="pl-PL" sz="2000" dirty="0">
              <a:solidFill>
                <a:srgbClr val="0070C0"/>
              </a:solidFill>
            </a:endParaRPr>
          </a:p>
        </p:txBody>
      </p:sp>
    </p:spTree>
    <p:extLst>
      <p:ext uri="{BB962C8B-B14F-4D97-AF65-F5344CB8AC3E}">
        <p14:creationId xmlns:p14="http://schemas.microsoft.com/office/powerpoint/2010/main" val="6555670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971600" y="188640"/>
            <a:ext cx="7272808" cy="461665"/>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a:t>
            </a:r>
            <a:r>
              <a:rPr lang="pl-PL" sz="1200" b="1" i="1" dirty="0" smtClean="0">
                <a:solidFill>
                  <a:srgbClr val="0070C0"/>
                </a:solidFill>
                <a:latin typeface="Arial Black" pitchFamily="34" charset="0"/>
                <a:cs typeface="Arial" pitchFamily="34" charset="0"/>
              </a:rPr>
              <a:t>PUBLICZNEGO </a:t>
            </a:r>
            <a:r>
              <a:rPr lang="pl-PL" sz="1200" b="1" i="1" dirty="0">
                <a:solidFill>
                  <a:srgbClr val="0070C0"/>
                </a:solidFill>
                <a:latin typeface="Arial Black" pitchFamily="34" charset="0"/>
                <a:cs typeface="Arial" pitchFamily="34" charset="0"/>
              </a:rPr>
              <a:t>W SZCZECIŃSKIM OBSZARZE </a:t>
            </a:r>
            <a:r>
              <a:rPr lang="pl-PL" sz="1200" b="1" i="1" dirty="0" smtClean="0">
                <a:solidFill>
                  <a:srgbClr val="0070C0"/>
                </a:solidFill>
                <a:latin typeface="Arial Black" pitchFamily="34" charset="0"/>
                <a:cs typeface="Arial" pitchFamily="34" charset="0"/>
              </a:rPr>
              <a:t>METROPOLITALNYM</a:t>
            </a:r>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712" y="980728"/>
            <a:ext cx="8327283" cy="4788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77521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755576" y="188640"/>
            <a:ext cx="7704856" cy="2308324"/>
          </a:xfrm>
          <a:prstGeom prst="rect">
            <a:avLst/>
          </a:prstGeom>
        </p:spPr>
        <p:txBody>
          <a:bodyPr wrap="square">
            <a:spAutoFit/>
          </a:bodyPr>
          <a:lstStyle/>
          <a:p>
            <a:pPr lvl="0" algn="ctr"/>
            <a:r>
              <a:rPr lang="pl-PL" sz="1200" b="1" i="1" dirty="0">
                <a:solidFill>
                  <a:srgbClr val="0070C0"/>
                </a:solidFill>
                <a:latin typeface="Arial Black" pitchFamily="34" charset="0"/>
                <a:cs typeface="Arial" pitchFamily="34" charset="0"/>
              </a:rPr>
              <a:t>KONCEPCJA ROZWOJU TRANSPORTU PUBLICZNEGO W SZCZECIŃSKIM OBSZARZE METROPOLITALNYM</a:t>
            </a:r>
          </a:p>
          <a:p>
            <a:pPr lvl="0" algn="ctr"/>
            <a:endParaRPr lang="pl-PL" sz="1200" b="1" i="1" dirty="0">
              <a:solidFill>
                <a:srgbClr val="0070C0"/>
              </a:solidFill>
              <a:latin typeface="Arial Black" pitchFamily="34" charset="0"/>
              <a:cs typeface="Arial" pitchFamily="34" charset="0"/>
            </a:endParaRPr>
          </a:p>
          <a:p>
            <a:pPr lvl="0" algn="ctr"/>
            <a:endParaRPr lang="pl-PL" sz="1200" b="1" i="1" dirty="0">
              <a:solidFill>
                <a:srgbClr val="0070C0"/>
              </a:solidFill>
              <a:latin typeface="Arial Black" pitchFamily="34" charset="0"/>
              <a:cs typeface="Arial" pitchFamily="34" charset="0"/>
            </a:endParaRPr>
          </a:p>
          <a:p>
            <a:pPr lvl="0" algn="ctr"/>
            <a:r>
              <a:rPr lang="pl-PL" sz="1200" b="1" dirty="0">
                <a:solidFill>
                  <a:srgbClr val="C00000"/>
                </a:solidFill>
                <a:latin typeface="Arial Black" pitchFamily="34" charset="0"/>
                <a:cs typeface="Arial" pitchFamily="34" charset="0"/>
              </a:rPr>
              <a:t>Analiza </a:t>
            </a:r>
            <a:r>
              <a:rPr lang="pl-PL" sz="1200" b="1" dirty="0" smtClean="0">
                <a:solidFill>
                  <a:srgbClr val="C00000"/>
                </a:solidFill>
                <a:latin typeface="Arial Black" pitchFamily="34" charset="0"/>
                <a:cs typeface="Arial" pitchFamily="34" charset="0"/>
              </a:rPr>
              <a:t>stanu </a:t>
            </a:r>
            <a:r>
              <a:rPr lang="pl-PL" sz="1200" b="1" dirty="0">
                <a:solidFill>
                  <a:srgbClr val="C00000"/>
                </a:solidFill>
                <a:latin typeface="Arial Black" pitchFamily="34" charset="0"/>
                <a:cs typeface="Arial" pitchFamily="34" charset="0"/>
              </a:rPr>
              <a:t>transportu </a:t>
            </a:r>
            <a:r>
              <a:rPr lang="pl-PL" sz="1200" b="1" dirty="0" smtClean="0">
                <a:solidFill>
                  <a:srgbClr val="C00000"/>
                </a:solidFill>
                <a:latin typeface="Arial Black" pitchFamily="34" charset="0"/>
                <a:cs typeface="Arial" pitchFamily="34" charset="0"/>
              </a:rPr>
              <a:t>publicznego</a:t>
            </a:r>
          </a:p>
          <a:p>
            <a:pPr lvl="0" algn="ctr"/>
            <a:endParaRPr lang="pl-PL" sz="1200" b="1" dirty="0">
              <a:solidFill>
                <a:srgbClr val="C00000"/>
              </a:solidFill>
              <a:latin typeface="Arial Black" pitchFamily="34" charset="0"/>
              <a:cs typeface="Arial" pitchFamily="34" charset="0"/>
            </a:endParaRPr>
          </a:p>
          <a:p>
            <a:pPr lvl="0" algn="ctr"/>
            <a:endParaRPr lang="pl-PL" sz="1200" b="1" dirty="0" smtClean="0">
              <a:solidFill>
                <a:srgbClr val="C00000"/>
              </a:solidFill>
              <a:latin typeface="Arial Black" pitchFamily="34" charset="0"/>
              <a:cs typeface="Arial" pitchFamily="34" charset="0"/>
            </a:endParaRPr>
          </a:p>
          <a:p>
            <a:pPr marL="228600" lvl="0" indent="-228600">
              <a:buFont typeface="+mj-lt"/>
              <a:buAutoNum type="arabicPeriod"/>
            </a:pPr>
            <a:r>
              <a:rPr lang="pl-PL" sz="1200" b="1" dirty="0" smtClean="0">
                <a:solidFill>
                  <a:srgbClr val="C00000"/>
                </a:solidFill>
                <a:latin typeface="Arial Black" pitchFamily="34" charset="0"/>
                <a:cs typeface="Arial" pitchFamily="34" charset="0"/>
              </a:rPr>
              <a:t>Analiza stanu infrastruktury transportowej</a:t>
            </a:r>
          </a:p>
          <a:p>
            <a:pPr lvl="0"/>
            <a:endParaRPr lang="pl-PL" sz="1200" b="1" dirty="0" smtClean="0">
              <a:solidFill>
                <a:srgbClr val="C00000"/>
              </a:solidFill>
              <a:latin typeface="Arial Black" pitchFamily="34" charset="0"/>
              <a:cs typeface="Arial" pitchFamily="34" charset="0"/>
            </a:endParaRPr>
          </a:p>
          <a:p>
            <a:pPr marL="228600" lvl="0" indent="-228600">
              <a:buFont typeface="+mj-lt"/>
              <a:buAutoNum type="arabicPeriod"/>
            </a:pPr>
            <a:r>
              <a:rPr lang="pl-PL" sz="1200" b="1" dirty="0" smtClean="0">
                <a:solidFill>
                  <a:srgbClr val="C00000"/>
                </a:solidFill>
                <a:latin typeface="Arial Black" pitchFamily="34" charset="0"/>
                <a:cs typeface="Arial" pitchFamily="34" charset="0"/>
              </a:rPr>
              <a:t>Analiza organizacji transportu publicznego</a:t>
            </a:r>
          </a:p>
          <a:p>
            <a:pPr lvl="0"/>
            <a:endParaRPr lang="pl-PL" sz="1200" b="1" dirty="0" smtClean="0">
              <a:solidFill>
                <a:srgbClr val="C00000"/>
              </a:solidFill>
              <a:latin typeface="Arial Black" pitchFamily="34" charset="0"/>
              <a:cs typeface="Arial" pitchFamily="34" charset="0"/>
            </a:endParaRPr>
          </a:p>
          <a:p>
            <a:pPr marL="228600" lvl="0" indent="-228600">
              <a:buFont typeface="+mj-lt"/>
              <a:buAutoNum type="arabicPeriod"/>
            </a:pPr>
            <a:r>
              <a:rPr lang="pl-PL" sz="1200" b="1" dirty="0" smtClean="0">
                <a:solidFill>
                  <a:srgbClr val="C00000"/>
                </a:solidFill>
                <a:latin typeface="Arial Black" pitchFamily="34" charset="0"/>
                <a:cs typeface="Arial" pitchFamily="34" charset="0"/>
              </a:rPr>
              <a:t>Analiza finansowania transportu publicznego</a:t>
            </a:r>
            <a:endParaRPr lang="pl-PL" sz="1200" b="1" dirty="0">
              <a:solidFill>
                <a:srgbClr val="C00000"/>
              </a:solidFill>
              <a:latin typeface="Arial Black" pitchFamily="34" charset="0"/>
              <a:cs typeface="Arial" pitchFamily="34" charset="0"/>
            </a:endParaRPr>
          </a:p>
        </p:txBody>
      </p:sp>
    </p:spTree>
    <p:extLst>
      <p:ext uri="{BB962C8B-B14F-4D97-AF65-F5344CB8AC3E}">
        <p14:creationId xmlns:p14="http://schemas.microsoft.com/office/powerpoint/2010/main" val="2396294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755576" y="116632"/>
            <a:ext cx="7776864" cy="1569660"/>
          </a:xfrm>
          <a:prstGeom prst="rect">
            <a:avLst/>
          </a:prstGeom>
        </p:spPr>
        <p:txBody>
          <a:bodyPr wrap="square">
            <a:spAutoFit/>
          </a:bodyPr>
          <a:lstStyle/>
          <a:p>
            <a:pPr lvl="0" algn="ctr"/>
            <a:r>
              <a:rPr lang="pl-PL" sz="1200" b="1" i="1" dirty="0">
                <a:solidFill>
                  <a:srgbClr val="0070C0"/>
                </a:solidFill>
                <a:latin typeface="Arial Black" pitchFamily="34" charset="0"/>
                <a:cs typeface="Arial" pitchFamily="34" charset="0"/>
              </a:rPr>
              <a:t>KONCEPCJA ROZWOJU TRANSPORTU PUBLICZNEGO W SZCZECIŃSKIM OBSZARZE METROPOLITALNYM</a:t>
            </a:r>
          </a:p>
          <a:p>
            <a:pPr lvl="0" algn="ctr"/>
            <a:endParaRPr lang="pl-PL" sz="1200" b="1" i="1" dirty="0">
              <a:solidFill>
                <a:srgbClr val="0070C0"/>
              </a:solidFill>
              <a:latin typeface="Arial Black" pitchFamily="34" charset="0"/>
              <a:cs typeface="Arial" pitchFamily="34" charset="0"/>
            </a:endParaRPr>
          </a:p>
          <a:p>
            <a:pPr lvl="0" algn="ctr"/>
            <a:endParaRPr lang="pl-PL" sz="1200" b="1" i="1" dirty="0">
              <a:solidFill>
                <a:srgbClr val="0070C0"/>
              </a:solidFill>
              <a:latin typeface="Arial Black" pitchFamily="34" charset="0"/>
              <a:cs typeface="Arial" pitchFamily="34" charset="0"/>
            </a:endParaRPr>
          </a:p>
          <a:p>
            <a:pPr lvl="0" algn="ctr"/>
            <a:r>
              <a:rPr lang="pl-PL" sz="1200" b="1" dirty="0">
                <a:solidFill>
                  <a:srgbClr val="C00000"/>
                </a:solidFill>
                <a:latin typeface="Arial Black" pitchFamily="34" charset="0"/>
                <a:cs typeface="Arial" pitchFamily="34" charset="0"/>
              </a:rPr>
              <a:t>Analiza zmian warunkujących rozwój transportu publicznego</a:t>
            </a:r>
          </a:p>
          <a:p>
            <a:pPr lvl="0" algn="ctr"/>
            <a:endParaRPr lang="pl-PL" sz="1200" b="1" dirty="0">
              <a:solidFill>
                <a:srgbClr val="C00000"/>
              </a:solidFill>
              <a:latin typeface="Arial Black" pitchFamily="34" charset="0"/>
              <a:cs typeface="Arial" pitchFamily="34" charset="0"/>
            </a:endParaRPr>
          </a:p>
          <a:p>
            <a:pPr lvl="0" algn="ctr"/>
            <a:endParaRPr lang="pl-PL" sz="1200" b="1" dirty="0">
              <a:solidFill>
                <a:srgbClr val="C00000"/>
              </a:solidFill>
              <a:latin typeface="Arial Black" pitchFamily="34" charset="0"/>
              <a:cs typeface="Arial" pitchFamily="34" charset="0"/>
            </a:endParaRPr>
          </a:p>
          <a:p>
            <a:pPr lvl="0" algn="ctr"/>
            <a:r>
              <a:rPr lang="pl-PL" sz="1200" b="1" dirty="0">
                <a:solidFill>
                  <a:srgbClr val="C00000"/>
                </a:solidFill>
                <a:latin typeface="Arial Black" pitchFamily="34" charset="0"/>
                <a:cs typeface="Arial" pitchFamily="34" charset="0"/>
              </a:rPr>
              <a:t>Analiza stanu infrastruktury transportowej</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graphicFrame>
        <p:nvGraphicFramePr>
          <p:cNvPr id="4" name="Obiekt 3"/>
          <p:cNvGraphicFramePr>
            <a:graphicFrameLocks noChangeAspect="1"/>
          </p:cNvGraphicFramePr>
          <p:nvPr>
            <p:extLst>
              <p:ext uri="{D42A27DB-BD31-4B8C-83A1-F6EECF244321}">
                <p14:modId xmlns:p14="http://schemas.microsoft.com/office/powerpoint/2010/main" val="1101786708"/>
              </p:ext>
            </p:extLst>
          </p:nvPr>
        </p:nvGraphicFramePr>
        <p:xfrm>
          <a:off x="2296007" y="1655719"/>
          <a:ext cx="4457157" cy="5076000"/>
        </p:xfrm>
        <a:graphic>
          <a:graphicData uri="http://schemas.openxmlformats.org/presentationml/2006/ole">
            <mc:AlternateContent xmlns:mc="http://schemas.openxmlformats.org/markup-compatibility/2006">
              <mc:Choice xmlns:v="urn:schemas-microsoft-com:vml" Requires="v">
                <p:oleObj spid="_x0000_s52234" name="Dokument" r:id="rId3" imgW="5752474" imgH="6563544" progId="Word.Document.12">
                  <p:embed/>
                </p:oleObj>
              </mc:Choice>
              <mc:Fallback>
                <p:oleObj name="Dokument" r:id="rId3" imgW="5752474" imgH="6563544" progId="Word.Document.12">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6007" y="1655719"/>
                        <a:ext cx="4457157" cy="5076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5012497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918973" y="260648"/>
            <a:ext cx="7488832" cy="461665"/>
          </a:xfrm>
          <a:prstGeom prst="rect">
            <a:avLst/>
          </a:prstGeom>
          <a:ln>
            <a:noFill/>
          </a:ln>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a:t>
            </a:r>
            <a:r>
              <a:rPr lang="pl-PL" sz="1200" b="1" i="1" dirty="0" smtClean="0">
                <a:solidFill>
                  <a:srgbClr val="0070C0"/>
                </a:solidFill>
                <a:latin typeface="Arial Black" pitchFamily="34" charset="0"/>
                <a:cs typeface="Arial" pitchFamily="34" charset="0"/>
              </a:rPr>
              <a:t>PUBLICZNEGO </a:t>
            </a:r>
            <a:r>
              <a:rPr lang="pl-PL" sz="1200" b="1" i="1" dirty="0">
                <a:solidFill>
                  <a:srgbClr val="0070C0"/>
                </a:solidFill>
                <a:latin typeface="Arial Black" pitchFamily="34" charset="0"/>
                <a:cs typeface="Arial" pitchFamily="34" charset="0"/>
              </a:rPr>
              <a:t>W SZCZECIŃSKIM OBSZARZE METROPOLITALNYM</a:t>
            </a:r>
            <a:endParaRPr lang="pl-PL" sz="1200" i="1" dirty="0"/>
          </a:p>
        </p:txBody>
      </p:sp>
      <p:sp>
        <p:nvSpPr>
          <p:cNvPr id="3" name="Prostokąt 2"/>
          <p:cNvSpPr/>
          <p:nvPr/>
        </p:nvSpPr>
        <p:spPr>
          <a:xfrm>
            <a:off x="683568" y="1997839"/>
            <a:ext cx="7488832" cy="2308324"/>
          </a:xfrm>
          <a:prstGeom prst="rect">
            <a:avLst/>
          </a:prstGeom>
        </p:spPr>
        <p:txBody>
          <a:bodyPr wrap="square">
            <a:spAutoFit/>
          </a:bodyPr>
          <a:lstStyle/>
          <a:p>
            <a:pPr algn="ctr"/>
            <a:r>
              <a:rPr lang="pl-PL" sz="1600" b="1" i="1" dirty="0">
                <a:solidFill>
                  <a:schemeClr val="tx2">
                    <a:lumMod val="75000"/>
                  </a:schemeClr>
                </a:solidFill>
                <a:latin typeface="Arial Black" pitchFamily="34" charset="0"/>
                <a:cs typeface="Arial" pitchFamily="34" charset="0"/>
              </a:rPr>
              <a:t>Opracowanie wykonane</a:t>
            </a:r>
            <a:endParaRPr lang="pl-PL" sz="1600" dirty="0">
              <a:solidFill>
                <a:schemeClr val="tx2">
                  <a:lumMod val="75000"/>
                </a:schemeClr>
              </a:solidFill>
              <a:latin typeface="Arial Black" pitchFamily="34" charset="0"/>
              <a:cs typeface="Arial" pitchFamily="34" charset="0"/>
            </a:endParaRPr>
          </a:p>
          <a:p>
            <a:pPr algn="ctr"/>
            <a:r>
              <a:rPr lang="pl-PL" sz="1600" b="1" i="1" dirty="0">
                <a:solidFill>
                  <a:schemeClr val="tx2">
                    <a:lumMod val="75000"/>
                  </a:schemeClr>
                </a:solidFill>
                <a:latin typeface="Arial Black" pitchFamily="34" charset="0"/>
                <a:cs typeface="Arial" pitchFamily="34" charset="0"/>
              </a:rPr>
              <a:t>przez ekspertów </a:t>
            </a:r>
            <a:endParaRPr lang="pl-PL" sz="1600" b="1" i="1" dirty="0" smtClean="0">
              <a:solidFill>
                <a:schemeClr val="tx2">
                  <a:lumMod val="75000"/>
                </a:schemeClr>
              </a:solidFill>
              <a:latin typeface="Arial Black" pitchFamily="34" charset="0"/>
              <a:cs typeface="Arial" pitchFamily="34" charset="0"/>
            </a:endParaRPr>
          </a:p>
          <a:p>
            <a:pPr algn="ctr"/>
            <a:r>
              <a:rPr lang="pl-PL" sz="1600" b="1" i="1" dirty="0" smtClean="0">
                <a:solidFill>
                  <a:schemeClr val="tx2">
                    <a:lumMod val="75000"/>
                  </a:schemeClr>
                </a:solidFill>
                <a:latin typeface="Arial Black" pitchFamily="34" charset="0"/>
                <a:cs typeface="Arial" pitchFamily="34" charset="0"/>
              </a:rPr>
              <a:t>Stowarzyszenia </a:t>
            </a:r>
            <a:r>
              <a:rPr lang="pl-PL" sz="1600" b="1" i="1" dirty="0">
                <a:solidFill>
                  <a:schemeClr val="tx2">
                    <a:lumMod val="75000"/>
                  </a:schemeClr>
                </a:solidFill>
                <a:latin typeface="Arial Black" pitchFamily="34" charset="0"/>
                <a:cs typeface="Arial" pitchFamily="34" charset="0"/>
              </a:rPr>
              <a:t>Inżynierów i Techników Komunikacji RP                       Oddział w Szczecinie </a:t>
            </a:r>
            <a:endParaRPr lang="pl-PL" sz="1600" dirty="0">
              <a:solidFill>
                <a:schemeClr val="tx2">
                  <a:lumMod val="75000"/>
                </a:schemeClr>
              </a:solidFill>
              <a:latin typeface="Arial Black" pitchFamily="34" charset="0"/>
              <a:cs typeface="Arial" pitchFamily="34" charset="0"/>
            </a:endParaRPr>
          </a:p>
          <a:p>
            <a:pPr algn="ctr"/>
            <a:r>
              <a:rPr lang="pl-PL" sz="1600" b="1" i="1" dirty="0">
                <a:solidFill>
                  <a:schemeClr val="tx2">
                    <a:lumMod val="75000"/>
                  </a:schemeClr>
                </a:solidFill>
                <a:latin typeface="Arial Black" pitchFamily="34" charset="0"/>
                <a:cs typeface="Arial" pitchFamily="34" charset="0"/>
              </a:rPr>
              <a:t>na podstawie umowy zawartej w dniu 23 maja 2011 r.</a:t>
            </a:r>
            <a:endParaRPr lang="pl-PL" sz="1600" dirty="0">
              <a:solidFill>
                <a:schemeClr val="tx2">
                  <a:lumMod val="75000"/>
                </a:schemeClr>
              </a:solidFill>
              <a:latin typeface="Arial Black" pitchFamily="34" charset="0"/>
              <a:cs typeface="Arial" pitchFamily="34" charset="0"/>
            </a:endParaRPr>
          </a:p>
          <a:p>
            <a:pPr algn="ctr"/>
            <a:r>
              <a:rPr lang="pl-PL" sz="1600" b="1" i="1" dirty="0">
                <a:solidFill>
                  <a:schemeClr val="tx2">
                    <a:lumMod val="75000"/>
                  </a:schemeClr>
                </a:solidFill>
                <a:latin typeface="Arial Black" pitchFamily="34" charset="0"/>
                <a:cs typeface="Arial" pitchFamily="34" charset="0"/>
              </a:rPr>
              <a:t>pomiędzy </a:t>
            </a:r>
            <a:endParaRPr lang="pl-PL" sz="1600" b="1" i="1" dirty="0" smtClean="0">
              <a:solidFill>
                <a:schemeClr val="tx2">
                  <a:lumMod val="75000"/>
                </a:schemeClr>
              </a:solidFill>
              <a:latin typeface="Arial Black" pitchFamily="34" charset="0"/>
              <a:cs typeface="Arial" pitchFamily="34" charset="0"/>
            </a:endParaRPr>
          </a:p>
          <a:p>
            <a:pPr algn="ctr"/>
            <a:r>
              <a:rPr lang="pl-PL" sz="1600" b="1" i="1" dirty="0" smtClean="0">
                <a:solidFill>
                  <a:schemeClr val="tx2">
                    <a:lumMod val="75000"/>
                  </a:schemeClr>
                </a:solidFill>
                <a:latin typeface="Arial Black" pitchFamily="34" charset="0"/>
                <a:cs typeface="Arial" pitchFamily="34" charset="0"/>
              </a:rPr>
              <a:t>Stowarzyszeniem </a:t>
            </a:r>
            <a:r>
              <a:rPr lang="pl-PL" sz="1600" b="1" i="1" dirty="0">
                <a:solidFill>
                  <a:schemeClr val="tx2">
                    <a:lumMod val="75000"/>
                  </a:schemeClr>
                </a:solidFill>
                <a:latin typeface="Arial Black" pitchFamily="34" charset="0"/>
                <a:cs typeface="Arial" pitchFamily="34" charset="0"/>
              </a:rPr>
              <a:t>Szczecińskiego Obszaru Metropolitalnego                                      </a:t>
            </a:r>
            <a:endParaRPr lang="pl-PL" sz="1600" b="1" i="1" dirty="0" smtClean="0">
              <a:solidFill>
                <a:schemeClr val="tx2">
                  <a:lumMod val="75000"/>
                </a:schemeClr>
              </a:solidFill>
              <a:latin typeface="Arial Black" pitchFamily="34" charset="0"/>
              <a:cs typeface="Arial" pitchFamily="34" charset="0"/>
            </a:endParaRPr>
          </a:p>
          <a:p>
            <a:pPr algn="ctr"/>
            <a:r>
              <a:rPr lang="pl-PL" sz="1600" b="1" i="1" dirty="0" smtClean="0">
                <a:solidFill>
                  <a:schemeClr val="tx2">
                    <a:lumMod val="75000"/>
                  </a:schemeClr>
                </a:solidFill>
                <a:latin typeface="Arial Black" pitchFamily="34" charset="0"/>
                <a:cs typeface="Arial" pitchFamily="34" charset="0"/>
              </a:rPr>
              <a:t> </a:t>
            </a:r>
            <a:r>
              <a:rPr lang="pl-PL" sz="1600" b="1" i="1" dirty="0">
                <a:solidFill>
                  <a:schemeClr val="tx2">
                    <a:lumMod val="75000"/>
                  </a:schemeClr>
                </a:solidFill>
                <a:latin typeface="Arial Black" pitchFamily="34" charset="0"/>
                <a:cs typeface="Arial" pitchFamily="34" charset="0"/>
              </a:rPr>
              <a:t>a Stowarzyszeniem Inżynierów i Techników </a:t>
            </a:r>
            <a:r>
              <a:rPr lang="pl-PL" sz="1600" b="1" i="1" dirty="0" smtClean="0">
                <a:solidFill>
                  <a:schemeClr val="tx2">
                    <a:lumMod val="75000"/>
                  </a:schemeClr>
                </a:solidFill>
                <a:latin typeface="Arial Black" pitchFamily="34" charset="0"/>
                <a:cs typeface="Arial" pitchFamily="34" charset="0"/>
              </a:rPr>
              <a:t>Komunikacji RP </a:t>
            </a:r>
            <a:r>
              <a:rPr lang="pl-PL" sz="1600" b="1" i="1" dirty="0">
                <a:solidFill>
                  <a:schemeClr val="tx2">
                    <a:lumMod val="75000"/>
                  </a:schemeClr>
                </a:solidFill>
                <a:latin typeface="Arial Black" pitchFamily="34" charset="0"/>
                <a:cs typeface="Arial" pitchFamily="34" charset="0"/>
              </a:rPr>
              <a:t>Oddział w Szczecinie</a:t>
            </a:r>
            <a:endParaRPr lang="pl-PL" sz="1600" dirty="0">
              <a:solidFill>
                <a:schemeClr val="tx2">
                  <a:lumMod val="75000"/>
                </a:schemeClr>
              </a:solidFill>
              <a:latin typeface="Arial Black" pitchFamily="34" charset="0"/>
              <a:cs typeface="Arial" pitchFamily="34" charset="0"/>
            </a:endParaRPr>
          </a:p>
        </p:txBody>
      </p:sp>
    </p:spTree>
    <p:extLst>
      <p:ext uri="{BB962C8B-B14F-4D97-AF65-F5344CB8AC3E}">
        <p14:creationId xmlns:p14="http://schemas.microsoft.com/office/powerpoint/2010/main" val="13793861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683568" y="116632"/>
            <a:ext cx="7920880" cy="1569660"/>
          </a:xfrm>
          <a:prstGeom prst="rect">
            <a:avLst/>
          </a:prstGeom>
        </p:spPr>
        <p:txBody>
          <a:bodyPr wrap="square">
            <a:spAutoFit/>
          </a:bodyPr>
          <a:lstStyle/>
          <a:p>
            <a:pPr lvl="0" algn="ctr"/>
            <a:r>
              <a:rPr lang="pl-PL" sz="1200" b="1" i="1" dirty="0">
                <a:solidFill>
                  <a:srgbClr val="0070C0"/>
                </a:solidFill>
                <a:latin typeface="Arial Black" pitchFamily="34" charset="0"/>
                <a:cs typeface="Arial" pitchFamily="34" charset="0"/>
              </a:rPr>
              <a:t>KONCEPCJA ROZWOJU TRANSPORTU PUBLICZNEGO W SZCZECIŃSKIM OBSZARZE METROPOLITALNYM</a:t>
            </a:r>
          </a:p>
          <a:p>
            <a:pPr lvl="0" algn="ctr"/>
            <a:endParaRPr lang="pl-PL" sz="1200" b="1" i="1" dirty="0">
              <a:solidFill>
                <a:srgbClr val="0070C0"/>
              </a:solidFill>
              <a:latin typeface="Arial Black" pitchFamily="34" charset="0"/>
              <a:cs typeface="Arial" pitchFamily="34" charset="0"/>
            </a:endParaRPr>
          </a:p>
          <a:p>
            <a:pPr lvl="0" algn="ctr"/>
            <a:endParaRPr lang="pl-PL" sz="1200" b="1" i="1" dirty="0">
              <a:solidFill>
                <a:srgbClr val="0070C0"/>
              </a:solidFill>
              <a:latin typeface="Arial Black" pitchFamily="34" charset="0"/>
              <a:cs typeface="Arial" pitchFamily="34" charset="0"/>
            </a:endParaRPr>
          </a:p>
          <a:p>
            <a:pPr lvl="0" algn="ctr"/>
            <a:r>
              <a:rPr lang="pl-PL" sz="1200" b="1" dirty="0">
                <a:solidFill>
                  <a:srgbClr val="C00000"/>
                </a:solidFill>
                <a:latin typeface="Arial Black" pitchFamily="34" charset="0"/>
                <a:cs typeface="Arial" pitchFamily="34" charset="0"/>
              </a:rPr>
              <a:t>Analiza zmian warunkujących rozwój transportu publicznego</a:t>
            </a:r>
          </a:p>
          <a:p>
            <a:pPr lvl="0" algn="ctr"/>
            <a:endParaRPr lang="pl-PL" sz="1200" b="1" dirty="0">
              <a:solidFill>
                <a:srgbClr val="C00000"/>
              </a:solidFill>
              <a:latin typeface="Arial Black" pitchFamily="34" charset="0"/>
              <a:cs typeface="Arial" pitchFamily="34" charset="0"/>
            </a:endParaRPr>
          </a:p>
          <a:p>
            <a:pPr lvl="0" algn="ctr"/>
            <a:endParaRPr lang="pl-PL" sz="1200" b="1" dirty="0">
              <a:solidFill>
                <a:srgbClr val="C00000"/>
              </a:solidFill>
              <a:latin typeface="Arial Black" pitchFamily="34" charset="0"/>
              <a:cs typeface="Arial" pitchFamily="34" charset="0"/>
            </a:endParaRPr>
          </a:p>
          <a:p>
            <a:pPr lvl="0" algn="ctr"/>
            <a:r>
              <a:rPr lang="pl-PL" sz="1200" b="1" dirty="0">
                <a:solidFill>
                  <a:srgbClr val="C00000"/>
                </a:solidFill>
                <a:latin typeface="Arial Black" pitchFamily="34" charset="0"/>
                <a:cs typeface="Arial" pitchFamily="34" charset="0"/>
              </a:rPr>
              <a:t>Analiza stanu infrastruktury transportowej</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graphicFrame>
        <p:nvGraphicFramePr>
          <p:cNvPr id="4" name="Obiekt 3"/>
          <p:cNvGraphicFramePr>
            <a:graphicFrameLocks noChangeAspect="1"/>
          </p:cNvGraphicFramePr>
          <p:nvPr>
            <p:extLst>
              <p:ext uri="{D42A27DB-BD31-4B8C-83A1-F6EECF244321}">
                <p14:modId xmlns:p14="http://schemas.microsoft.com/office/powerpoint/2010/main" val="1075128953"/>
              </p:ext>
            </p:extLst>
          </p:nvPr>
        </p:nvGraphicFramePr>
        <p:xfrm>
          <a:off x="2411760" y="1686292"/>
          <a:ext cx="4597986" cy="5076000"/>
        </p:xfrm>
        <a:graphic>
          <a:graphicData uri="http://schemas.openxmlformats.org/presentationml/2006/ole">
            <mc:AlternateContent xmlns:mc="http://schemas.openxmlformats.org/markup-compatibility/2006">
              <mc:Choice xmlns:v="urn:schemas-microsoft-com:vml" Requires="v">
                <p:oleObj spid="_x0000_s53258" name="Dokument" r:id="rId3" imgW="5775765" imgH="6373846" progId="Word.Document.12">
                  <p:embed/>
                </p:oleObj>
              </mc:Choice>
              <mc:Fallback>
                <p:oleObj name="Dokument" r:id="rId3" imgW="5775765" imgH="6373846" progId="Word.Document.12">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1686292"/>
                        <a:ext cx="4597986" cy="5076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2810949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899592" y="188640"/>
            <a:ext cx="7488832" cy="1046440"/>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a:t>
            </a:r>
            <a:r>
              <a:rPr lang="pl-PL" sz="1200" b="1" i="1" dirty="0" smtClean="0">
                <a:solidFill>
                  <a:srgbClr val="0070C0"/>
                </a:solidFill>
                <a:latin typeface="Arial Black" pitchFamily="34" charset="0"/>
                <a:cs typeface="Arial" pitchFamily="34" charset="0"/>
              </a:rPr>
              <a:t>PUBLICZNEGO </a:t>
            </a:r>
            <a:r>
              <a:rPr lang="pl-PL" sz="1200" b="1" i="1" dirty="0">
                <a:solidFill>
                  <a:srgbClr val="0070C0"/>
                </a:solidFill>
                <a:latin typeface="Arial Black" pitchFamily="34" charset="0"/>
                <a:cs typeface="Arial" pitchFamily="34" charset="0"/>
              </a:rPr>
              <a:t>W SZCZECIŃSKIM OBSZARZE </a:t>
            </a:r>
            <a:r>
              <a:rPr lang="pl-PL" sz="1200" b="1" i="1" dirty="0" smtClean="0">
                <a:solidFill>
                  <a:srgbClr val="0070C0"/>
                </a:solidFill>
                <a:latin typeface="Arial Black" pitchFamily="34" charset="0"/>
                <a:cs typeface="Arial" pitchFamily="34" charset="0"/>
              </a:rPr>
              <a:t>METROPOLITALNYM</a:t>
            </a:r>
          </a:p>
          <a:p>
            <a:pPr algn="ctr"/>
            <a:endParaRPr lang="pl-PL" sz="1200" b="1" i="1" dirty="0">
              <a:solidFill>
                <a:srgbClr val="0070C0"/>
              </a:solidFill>
              <a:latin typeface="Arial Black" pitchFamily="34" charset="0"/>
              <a:cs typeface="Arial" pitchFamily="34" charset="0"/>
            </a:endParaRPr>
          </a:p>
          <a:p>
            <a:pPr algn="ctr"/>
            <a:endParaRPr lang="pl-PL" sz="1200" b="1" i="1" dirty="0" smtClean="0">
              <a:solidFill>
                <a:srgbClr val="0070C0"/>
              </a:solidFill>
              <a:latin typeface="Arial Black" pitchFamily="34" charset="0"/>
              <a:cs typeface="Arial" pitchFamily="34" charset="0"/>
            </a:endParaRPr>
          </a:p>
          <a:p>
            <a:pPr algn="ctr"/>
            <a:r>
              <a:rPr lang="pl-PL" sz="1400" b="1" i="1" dirty="0" smtClean="0">
                <a:solidFill>
                  <a:srgbClr val="C00000"/>
                </a:solidFill>
                <a:latin typeface="Arial Black" pitchFamily="34" charset="0"/>
                <a:cs typeface="Arial" pitchFamily="34" charset="0"/>
              </a:rPr>
              <a:t>Analiza transportu publicznego w gminach</a:t>
            </a:r>
            <a:endParaRPr lang="pl-PL" sz="1400" b="1" i="1" dirty="0">
              <a:solidFill>
                <a:srgbClr val="C00000"/>
              </a:solidFill>
              <a:latin typeface="Arial Black" pitchFamily="34" charset="0"/>
              <a:cs typeface="Arial" pitchFamily="34" charset="0"/>
            </a:endParaRPr>
          </a:p>
        </p:txBody>
      </p:sp>
      <p:graphicFrame>
        <p:nvGraphicFramePr>
          <p:cNvPr id="3" name="Obiekt 2"/>
          <p:cNvGraphicFramePr>
            <a:graphicFrameLocks noChangeAspect="1"/>
          </p:cNvGraphicFramePr>
          <p:nvPr>
            <p:extLst>
              <p:ext uri="{D42A27DB-BD31-4B8C-83A1-F6EECF244321}">
                <p14:modId xmlns:p14="http://schemas.microsoft.com/office/powerpoint/2010/main" val="3513931848"/>
              </p:ext>
            </p:extLst>
          </p:nvPr>
        </p:nvGraphicFramePr>
        <p:xfrm>
          <a:off x="2825000" y="1052736"/>
          <a:ext cx="3638016" cy="5328000"/>
        </p:xfrm>
        <a:graphic>
          <a:graphicData uri="http://schemas.openxmlformats.org/presentationml/2006/ole">
            <mc:AlternateContent xmlns:mc="http://schemas.openxmlformats.org/markup-compatibility/2006">
              <mc:Choice xmlns:v="urn:schemas-microsoft-com:vml" Requires="v">
                <p:oleObj spid="_x0000_s32826" name="Dokument" r:id="rId3" imgW="5766396" imgH="8445022" progId="Word.Document.12">
                  <p:embed/>
                </p:oleObj>
              </mc:Choice>
              <mc:Fallback>
                <p:oleObj name="Dokument" r:id="rId3" imgW="5766396" imgH="8445022" progId="Word.Document.12">
                  <p:embed/>
                  <p:pic>
                    <p:nvPicPr>
                      <p:cNvPr id="0" name=""/>
                      <p:cNvPicPr/>
                      <p:nvPr/>
                    </p:nvPicPr>
                    <p:blipFill>
                      <a:blip r:embed="rId4"/>
                      <a:stretch>
                        <a:fillRect/>
                      </a:stretch>
                    </p:blipFill>
                    <p:spPr>
                      <a:xfrm>
                        <a:off x="2825000" y="1052736"/>
                        <a:ext cx="3638016" cy="5328000"/>
                      </a:xfrm>
                      <a:prstGeom prst="rect">
                        <a:avLst/>
                      </a:prstGeom>
                    </p:spPr>
                  </p:pic>
                </p:oleObj>
              </mc:Fallback>
            </mc:AlternateContent>
          </a:graphicData>
        </a:graphic>
      </p:graphicFrame>
    </p:spTree>
    <p:extLst>
      <p:ext uri="{BB962C8B-B14F-4D97-AF65-F5344CB8AC3E}">
        <p14:creationId xmlns:p14="http://schemas.microsoft.com/office/powerpoint/2010/main" val="24313900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899592" y="116632"/>
            <a:ext cx="7344816" cy="1046440"/>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a:t>
            </a:r>
            <a:r>
              <a:rPr lang="pl-PL" sz="1200" b="1" i="1" dirty="0" smtClean="0">
                <a:solidFill>
                  <a:srgbClr val="0070C0"/>
                </a:solidFill>
                <a:latin typeface="Arial Black" pitchFamily="34" charset="0"/>
                <a:cs typeface="Arial" pitchFamily="34" charset="0"/>
              </a:rPr>
              <a:t>PUBLICZNEGO </a:t>
            </a:r>
            <a:r>
              <a:rPr lang="pl-PL" sz="1200" b="1" i="1" dirty="0">
                <a:solidFill>
                  <a:srgbClr val="0070C0"/>
                </a:solidFill>
                <a:latin typeface="Arial Black" pitchFamily="34" charset="0"/>
                <a:cs typeface="Arial" pitchFamily="34" charset="0"/>
              </a:rPr>
              <a:t>W SZCZECIŃSKIM OBSZARZE METROPOLITALNYM</a:t>
            </a:r>
          </a:p>
          <a:p>
            <a:pPr algn="ctr"/>
            <a:endParaRPr lang="pl-PL" sz="1200" b="1" i="1" dirty="0">
              <a:solidFill>
                <a:srgbClr val="0070C0"/>
              </a:solidFill>
              <a:latin typeface="Arial Black" pitchFamily="34" charset="0"/>
              <a:cs typeface="Arial" pitchFamily="34" charset="0"/>
            </a:endParaRPr>
          </a:p>
          <a:p>
            <a:pPr algn="ctr"/>
            <a:endParaRPr lang="pl-PL" sz="1200" b="1" i="1" dirty="0">
              <a:solidFill>
                <a:srgbClr val="0070C0"/>
              </a:solidFill>
              <a:latin typeface="Arial Black" pitchFamily="34" charset="0"/>
              <a:cs typeface="Arial" pitchFamily="34" charset="0"/>
            </a:endParaRPr>
          </a:p>
          <a:p>
            <a:pPr algn="ctr"/>
            <a:r>
              <a:rPr lang="pl-PL" sz="1400" b="1" i="1" dirty="0">
                <a:solidFill>
                  <a:srgbClr val="C00000"/>
                </a:solidFill>
                <a:latin typeface="Arial Black" pitchFamily="34" charset="0"/>
                <a:cs typeface="Arial" pitchFamily="34" charset="0"/>
              </a:rPr>
              <a:t>Analiza transportu publicznego w gminach</a:t>
            </a:r>
          </a:p>
        </p:txBody>
      </p:sp>
      <p:graphicFrame>
        <p:nvGraphicFramePr>
          <p:cNvPr id="3" name="Obiekt 2"/>
          <p:cNvGraphicFramePr>
            <a:graphicFrameLocks noChangeAspect="1"/>
          </p:cNvGraphicFramePr>
          <p:nvPr>
            <p:extLst>
              <p:ext uri="{D42A27DB-BD31-4B8C-83A1-F6EECF244321}">
                <p14:modId xmlns:p14="http://schemas.microsoft.com/office/powerpoint/2010/main" val="1295281065"/>
              </p:ext>
            </p:extLst>
          </p:nvPr>
        </p:nvGraphicFramePr>
        <p:xfrm>
          <a:off x="2315074" y="1268760"/>
          <a:ext cx="4380654" cy="5436000"/>
        </p:xfrm>
        <a:graphic>
          <a:graphicData uri="http://schemas.openxmlformats.org/presentationml/2006/ole">
            <mc:AlternateContent xmlns:mc="http://schemas.openxmlformats.org/markup-compatibility/2006">
              <mc:Choice xmlns:v="urn:schemas-microsoft-com:vml" Requires="v">
                <p:oleObj spid="_x0000_s33851" name="Dokument" r:id="rId3" imgW="5766396" imgH="7157067" progId="Word.Document.12">
                  <p:embed/>
                </p:oleObj>
              </mc:Choice>
              <mc:Fallback>
                <p:oleObj name="Dokument" r:id="rId3" imgW="5766396" imgH="7157067" progId="Word.Document.12">
                  <p:embed/>
                  <p:pic>
                    <p:nvPicPr>
                      <p:cNvPr id="0" name=""/>
                      <p:cNvPicPr/>
                      <p:nvPr/>
                    </p:nvPicPr>
                    <p:blipFill>
                      <a:blip r:embed="rId4"/>
                      <a:stretch>
                        <a:fillRect/>
                      </a:stretch>
                    </p:blipFill>
                    <p:spPr>
                      <a:xfrm>
                        <a:off x="2315074" y="1268760"/>
                        <a:ext cx="4380654" cy="5436000"/>
                      </a:xfrm>
                      <a:prstGeom prst="rect">
                        <a:avLst/>
                      </a:prstGeom>
                    </p:spPr>
                  </p:pic>
                </p:oleObj>
              </mc:Fallback>
            </mc:AlternateContent>
          </a:graphicData>
        </a:graphic>
      </p:graphicFrame>
    </p:spTree>
    <p:extLst>
      <p:ext uri="{BB962C8B-B14F-4D97-AF65-F5344CB8AC3E}">
        <p14:creationId xmlns:p14="http://schemas.microsoft.com/office/powerpoint/2010/main" val="38536059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971600" y="116632"/>
            <a:ext cx="7488831" cy="1138773"/>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a:t>
            </a:r>
            <a:r>
              <a:rPr lang="pl-PL" sz="1200" b="1" i="1" dirty="0" smtClean="0">
                <a:solidFill>
                  <a:srgbClr val="0070C0"/>
                </a:solidFill>
                <a:latin typeface="Arial Black" pitchFamily="34" charset="0"/>
                <a:cs typeface="Arial" pitchFamily="34" charset="0"/>
              </a:rPr>
              <a:t>PUBLICZNEGO </a:t>
            </a:r>
            <a:r>
              <a:rPr lang="pl-PL" sz="1200" b="1" i="1" dirty="0">
                <a:solidFill>
                  <a:srgbClr val="0070C0"/>
                </a:solidFill>
                <a:latin typeface="Arial Black" pitchFamily="34" charset="0"/>
                <a:cs typeface="Arial" pitchFamily="34" charset="0"/>
              </a:rPr>
              <a:t>W SZCZECIŃSKIM OBSZARZE METROPOLITALNYM</a:t>
            </a:r>
          </a:p>
          <a:p>
            <a:pPr algn="ctr"/>
            <a:endParaRPr lang="pl-PL" sz="1200" b="1" i="1" dirty="0">
              <a:solidFill>
                <a:srgbClr val="0070C0"/>
              </a:solidFill>
              <a:latin typeface="Arial Black" pitchFamily="34" charset="0"/>
              <a:cs typeface="Arial" pitchFamily="34" charset="0"/>
            </a:endParaRPr>
          </a:p>
          <a:p>
            <a:pPr algn="ctr"/>
            <a:r>
              <a:rPr lang="pl-PL" sz="1400" b="1" i="1" dirty="0">
                <a:solidFill>
                  <a:srgbClr val="C00000"/>
                </a:solidFill>
                <a:latin typeface="Arial Black" pitchFamily="34" charset="0"/>
                <a:cs typeface="Arial" pitchFamily="34" charset="0"/>
              </a:rPr>
              <a:t>Analiza transportu publicznego w gminach</a:t>
            </a:r>
          </a:p>
          <a:p>
            <a:pPr algn="ctr"/>
            <a:endParaRPr lang="pl-PL" b="1" i="1" dirty="0">
              <a:solidFill>
                <a:srgbClr val="0070C0"/>
              </a:solidFill>
              <a:latin typeface="Arial Black" pitchFamily="34" charset="0"/>
              <a:cs typeface="Arial" pitchFamily="34" charset="0"/>
            </a:endParaRPr>
          </a:p>
        </p:txBody>
      </p:sp>
      <p:sp>
        <p:nvSpPr>
          <p:cNvPr id="4" name="Rectangle 5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graphicFrame>
        <p:nvGraphicFramePr>
          <p:cNvPr id="5" name="Obiekt 4"/>
          <p:cNvGraphicFramePr>
            <a:graphicFrameLocks noChangeAspect="1"/>
          </p:cNvGraphicFramePr>
          <p:nvPr>
            <p:extLst>
              <p:ext uri="{D42A27DB-BD31-4B8C-83A1-F6EECF244321}">
                <p14:modId xmlns:p14="http://schemas.microsoft.com/office/powerpoint/2010/main" val="3189421586"/>
              </p:ext>
            </p:extLst>
          </p:nvPr>
        </p:nvGraphicFramePr>
        <p:xfrm>
          <a:off x="2150429" y="1052736"/>
          <a:ext cx="4531600" cy="5760000"/>
        </p:xfrm>
        <a:graphic>
          <a:graphicData uri="http://schemas.openxmlformats.org/presentationml/2006/ole">
            <mc:AlternateContent xmlns:mc="http://schemas.openxmlformats.org/markup-compatibility/2006">
              <mc:Choice xmlns:v="urn:schemas-microsoft-com:vml" Requires="v">
                <p:oleObj spid="_x0000_s34879" name="Dokument" r:id="rId3" imgW="5766396" imgH="7332517" progId="Word.Document.12">
                  <p:embed/>
                </p:oleObj>
              </mc:Choice>
              <mc:Fallback>
                <p:oleObj name="Dokument" r:id="rId3" imgW="5766396" imgH="7332517" progId="Word.Document.12">
                  <p:embed/>
                  <p:pic>
                    <p:nvPicPr>
                      <p:cNvPr id="0" name="Object 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0429" y="1052736"/>
                        <a:ext cx="4531600" cy="576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8687404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043608" y="188640"/>
            <a:ext cx="7488832" cy="1046440"/>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PUBLICZNEGO </a:t>
            </a:r>
            <a:r>
              <a:rPr lang="pl-PL" sz="1200" b="1" i="1" dirty="0" smtClean="0">
                <a:solidFill>
                  <a:srgbClr val="0070C0"/>
                </a:solidFill>
                <a:latin typeface="Arial Black" pitchFamily="34" charset="0"/>
                <a:cs typeface="Arial" pitchFamily="34" charset="0"/>
              </a:rPr>
              <a:t>W </a:t>
            </a:r>
            <a:r>
              <a:rPr lang="pl-PL" sz="1200" b="1" i="1" dirty="0">
                <a:solidFill>
                  <a:srgbClr val="0070C0"/>
                </a:solidFill>
                <a:latin typeface="Arial Black" pitchFamily="34" charset="0"/>
                <a:cs typeface="Arial" pitchFamily="34" charset="0"/>
              </a:rPr>
              <a:t>SZCZECIŃSKIM OBSZARZE </a:t>
            </a:r>
            <a:r>
              <a:rPr lang="pl-PL" sz="1200" b="1" i="1" dirty="0" smtClean="0">
                <a:solidFill>
                  <a:srgbClr val="0070C0"/>
                </a:solidFill>
                <a:latin typeface="Arial Black" pitchFamily="34" charset="0"/>
                <a:cs typeface="Arial" pitchFamily="34" charset="0"/>
              </a:rPr>
              <a:t>METROPOLITALNYM</a:t>
            </a:r>
          </a:p>
          <a:p>
            <a:pPr algn="ctr"/>
            <a:endParaRPr lang="pl-PL" sz="1200" b="1" i="1" dirty="0">
              <a:solidFill>
                <a:srgbClr val="0070C0"/>
              </a:solidFill>
              <a:latin typeface="Arial Black" pitchFamily="34" charset="0"/>
              <a:cs typeface="Arial" pitchFamily="34" charset="0"/>
            </a:endParaRPr>
          </a:p>
          <a:p>
            <a:pPr algn="ctr"/>
            <a:r>
              <a:rPr lang="pl-PL" sz="1400" b="1" i="1" dirty="0">
                <a:solidFill>
                  <a:srgbClr val="C00000"/>
                </a:solidFill>
                <a:latin typeface="Arial Black" pitchFamily="34" charset="0"/>
                <a:cs typeface="Arial" pitchFamily="34" charset="0"/>
              </a:rPr>
              <a:t>Analiza transportu publicznego w gminach</a:t>
            </a:r>
          </a:p>
          <a:p>
            <a:pPr algn="ctr"/>
            <a:endParaRPr lang="pl-PL" sz="1200" b="1" i="1" dirty="0">
              <a:solidFill>
                <a:srgbClr val="0070C0"/>
              </a:solidFill>
              <a:latin typeface="Arial Black" pitchFamily="34" charset="0"/>
              <a:cs typeface="Arial" pitchFamily="34" charset="0"/>
            </a:endParaRPr>
          </a:p>
        </p:txBody>
      </p:sp>
      <p:graphicFrame>
        <p:nvGraphicFramePr>
          <p:cNvPr id="3" name="Obiekt 2"/>
          <p:cNvGraphicFramePr>
            <a:graphicFrameLocks noChangeAspect="1"/>
          </p:cNvGraphicFramePr>
          <p:nvPr>
            <p:extLst>
              <p:ext uri="{D42A27DB-BD31-4B8C-83A1-F6EECF244321}">
                <p14:modId xmlns:p14="http://schemas.microsoft.com/office/powerpoint/2010/main" val="827310129"/>
              </p:ext>
            </p:extLst>
          </p:nvPr>
        </p:nvGraphicFramePr>
        <p:xfrm>
          <a:off x="2670586" y="620688"/>
          <a:ext cx="4234876" cy="5717949"/>
        </p:xfrm>
        <a:graphic>
          <a:graphicData uri="http://schemas.openxmlformats.org/presentationml/2006/ole">
            <mc:AlternateContent xmlns:mc="http://schemas.openxmlformats.org/markup-compatibility/2006">
              <mc:Choice xmlns:v="urn:schemas-microsoft-com:vml" Requires="v">
                <p:oleObj spid="_x0000_s35899" name="Dokument" r:id="rId3" imgW="6140083" imgH="8290828" progId="Word.Document.12">
                  <p:embed/>
                </p:oleObj>
              </mc:Choice>
              <mc:Fallback>
                <p:oleObj name="Dokument" r:id="rId3" imgW="6140083" imgH="8290828" progId="Word.Document.12">
                  <p:embed/>
                  <p:pic>
                    <p:nvPicPr>
                      <p:cNvPr id="0" name=""/>
                      <p:cNvPicPr/>
                      <p:nvPr/>
                    </p:nvPicPr>
                    <p:blipFill>
                      <a:blip r:embed="rId4"/>
                      <a:stretch>
                        <a:fillRect/>
                      </a:stretch>
                    </p:blipFill>
                    <p:spPr>
                      <a:xfrm>
                        <a:off x="2670586" y="620688"/>
                        <a:ext cx="4234876" cy="5717949"/>
                      </a:xfrm>
                      <a:prstGeom prst="rect">
                        <a:avLst/>
                      </a:prstGeom>
                    </p:spPr>
                  </p:pic>
                </p:oleObj>
              </mc:Fallback>
            </mc:AlternateContent>
          </a:graphicData>
        </a:graphic>
      </p:graphicFrame>
    </p:spTree>
    <p:extLst>
      <p:ext uri="{BB962C8B-B14F-4D97-AF65-F5344CB8AC3E}">
        <p14:creationId xmlns:p14="http://schemas.microsoft.com/office/powerpoint/2010/main" val="6010963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827584" y="188640"/>
            <a:ext cx="7488832" cy="1077218"/>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a:t>
            </a:r>
            <a:r>
              <a:rPr lang="pl-PL" sz="1200" b="1" i="1" dirty="0" smtClean="0">
                <a:solidFill>
                  <a:srgbClr val="0070C0"/>
                </a:solidFill>
                <a:latin typeface="Arial Black" pitchFamily="34" charset="0"/>
                <a:cs typeface="Arial" pitchFamily="34" charset="0"/>
              </a:rPr>
              <a:t>PUBLICZNEGO </a:t>
            </a:r>
            <a:r>
              <a:rPr lang="pl-PL" sz="1200" b="1" i="1" dirty="0">
                <a:solidFill>
                  <a:srgbClr val="0070C0"/>
                </a:solidFill>
                <a:latin typeface="Arial Black" pitchFamily="34" charset="0"/>
                <a:cs typeface="Arial" pitchFamily="34" charset="0"/>
              </a:rPr>
              <a:t>W SZCZECIŃSKIM OBSZARZE </a:t>
            </a:r>
            <a:r>
              <a:rPr lang="pl-PL" sz="1200" b="1" i="1" dirty="0" smtClean="0">
                <a:solidFill>
                  <a:srgbClr val="0070C0"/>
                </a:solidFill>
                <a:latin typeface="Arial Black" pitchFamily="34" charset="0"/>
                <a:cs typeface="Arial" pitchFamily="34" charset="0"/>
              </a:rPr>
              <a:t>METROPOLITALNYM</a:t>
            </a:r>
          </a:p>
          <a:p>
            <a:pPr algn="ctr"/>
            <a:endParaRPr lang="pl-PL" sz="1200" b="1" i="1" dirty="0">
              <a:solidFill>
                <a:srgbClr val="0070C0"/>
              </a:solidFill>
              <a:latin typeface="Arial Black" pitchFamily="34" charset="0"/>
              <a:cs typeface="Arial" pitchFamily="34" charset="0"/>
            </a:endParaRPr>
          </a:p>
          <a:p>
            <a:pPr algn="ctr"/>
            <a:r>
              <a:rPr lang="pl-PL" sz="1400" b="1" i="1" dirty="0">
                <a:solidFill>
                  <a:srgbClr val="C00000"/>
                </a:solidFill>
                <a:latin typeface="Arial Black" pitchFamily="34" charset="0"/>
                <a:cs typeface="Arial" pitchFamily="34" charset="0"/>
              </a:rPr>
              <a:t>Analiza transportu publicznego w gminach</a:t>
            </a:r>
          </a:p>
          <a:p>
            <a:pPr algn="ctr"/>
            <a:endParaRPr lang="pl-PL" sz="1400" b="1" i="1" dirty="0">
              <a:solidFill>
                <a:srgbClr val="0070C0"/>
              </a:solidFill>
              <a:latin typeface="Arial Black" pitchFamily="34" charset="0"/>
              <a:cs typeface="Arial" pitchFamily="34" charset="0"/>
            </a:endParaRPr>
          </a:p>
        </p:txBody>
      </p:sp>
      <p:graphicFrame>
        <p:nvGraphicFramePr>
          <p:cNvPr id="3" name="Obiekt 2"/>
          <p:cNvGraphicFramePr>
            <a:graphicFrameLocks noChangeAspect="1"/>
          </p:cNvGraphicFramePr>
          <p:nvPr>
            <p:extLst>
              <p:ext uri="{D42A27DB-BD31-4B8C-83A1-F6EECF244321}">
                <p14:modId xmlns:p14="http://schemas.microsoft.com/office/powerpoint/2010/main" val="270418618"/>
              </p:ext>
            </p:extLst>
          </p:nvPr>
        </p:nvGraphicFramePr>
        <p:xfrm>
          <a:off x="2512752" y="1340768"/>
          <a:ext cx="4372902" cy="5364000"/>
        </p:xfrm>
        <a:graphic>
          <a:graphicData uri="http://schemas.openxmlformats.org/presentationml/2006/ole">
            <mc:AlternateContent xmlns:mc="http://schemas.openxmlformats.org/markup-compatibility/2006">
              <mc:Choice xmlns:v="urn:schemas-microsoft-com:vml" Requires="v">
                <p:oleObj spid="_x0000_s36923" name="Dokument" r:id="rId3" imgW="6335756" imgH="7771322" progId="Word.Document.12">
                  <p:embed/>
                </p:oleObj>
              </mc:Choice>
              <mc:Fallback>
                <p:oleObj name="Dokument" r:id="rId3" imgW="6335756" imgH="7771322" progId="Word.Document.12">
                  <p:embed/>
                  <p:pic>
                    <p:nvPicPr>
                      <p:cNvPr id="0" name=""/>
                      <p:cNvPicPr/>
                      <p:nvPr/>
                    </p:nvPicPr>
                    <p:blipFill>
                      <a:blip r:embed="rId4"/>
                      <a:stretch>
                        <a:fillRect/>
                      </a:stretch>
                    </p:blipFill>
                    <p:spPr>
                      <a:xfrm>
                        <a:off x="2512752" y="1340768"/>
                        <a:ext cx="4372902" cy="5364000"/>
                      </a:xfrm>
                      <a:prstGeom prst="rect">
                        <a:avLst/>
                      </a:prstGeom>
                    </p:spPr>
                  </p:pic>
                </p:oleObj>
              </mc:Fallback>
            </mc:AlternateContent>
          </a:graphicData>
        </a:graphic>
      </p:graphicFrame>
    </p:spTree>
    <p:extLst>
      <p:ext uri="{BB962C8B-B14F-4D97-AF65-F5344CB8AC3E}">
        <p14:creationId xmlns:p14="http://schemas.microsoft.com/office/powerpoint/2010/main" val="9249777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611560" y="260648"/>
            <a:ext cx="7848872" cy="3600986"/>
          </a:xfrm>
          <a:prstGeom prst="rect">
            <a:avLst/>
          </a:prstGeom>
        </p:spPr>
        <p:txBody>
          <a:bodyPr wrap="square">
            <a:spAutoFit/>
          </a:bodyPr>
          <a:lstStyle/>
          <a:p>
            <a:pPr lvl="0" algn="ctr"/>
            <a:r>
              <a:rPr lang="pl-PL" sz="1200" b="1" i="1" dirty="0">
                <a:solidFill>
                  <a:srgbClr val="0070C0"/>
                </a:solidFill>
                <a:latin typeface="Arial Black" pitchFamily="34" charset="0"/>
                <a:cs typeface="Arial" pitchFamily="34" charset="0"/>
              </a:rPr>
              <a:t>KONCEPCJA ROZWOJU TRANSPORTU PUBLICZNEGO W SZCZECIŃSKIM OBSZARZE METROPOLITALNYM</a:t>
            </a:r>
          </a:p>
          <a:p>
            <a:pPr lvl="0" algn="ctr"/>
            <a:endParaRPr lang="pl-PL" sz="1200" b="1" i="1" dirty="0">
              <a:solidFill>
                <a:srgbClr val="0070C0"/>
              </a:solidFill>
              <a:latin typeface="Arial Black" pitchFamily="34" charset="0"/>
              <a:cs typeface="Arial" pitchFamily="34" charset="0"/>
            </a:endParaRPr>
          </a:p>
          <a:p>
            <a:pPr lvl="0" algn="ctr"/>
            <a:endParaRPr lang="pl-PL" sz="1200" b="1" i="1" dirty="0">
              <a:solidFill>
                <a:srgbClr val="0070C0"/>
              </a:solidFill>
              <a:latin typeface="Arial Black" pitchFamily="34" charset="0"/>
              <a:cs typeface="Arial" pitchFamily="34" charset="0"/>
            </a:endParaRPr>
          </a:p>
          <a:p>
            <a:pPr lvl="0" algn="ctr"/>
            <a:r>
              <a:rPr lang="pl-PL" sz="1200" b="1" dirty="0">
                <a:solidFill>
                  <a:srgbClr val="C00000"/>
                </a:solidFill>
                <a:latin typeface="Arial Black" pitchFamily="34" charset="0"/>
                <a:cs typeface="Arial" pitchFamily="34" charset="0"/>
              </a:rPr>
              <a:t>Analiza </a:t>
            </a:r>
            <a:r>
              <a:rPr lang="pl-PL" sz="1200" b="1" dirty="0" smtClean="0">
                <a:solidFill>
                  <a:srgbClr val="C00000"/>
                </a:solidFill>
                <a:latin typeface="Arial Black" pitchFamily="34" charset="0"/>
                <a:cs typeface="Arial" pitchFamily="34" charset="0"/>
              </a:rPr>
              <a:t>organizacji </a:t>
            </a:r>
            <a:r>
              <a:rPr lang="pl-PL" sz="1200" b="1" dirty="0">
                <a:solidFill>
                  <a:srgbClr val="C00000"/>
                </a:solidFill>
                <a:latin typeface="Arial Black" pitchFamily="34" charset="0"/>
                <a:cs typeface="Arial" pitchFamily="34" charset="0"/>
              </a:rPr>
              <a:t>transportu </a:t>
            </a:r>
            <a:r>
              <a:rPr lang="pl-PL" sz="1200" b="1" dirty="0" smtClean="0">
                <a:solidFill>
                  <a:srgbClr val="C00000"/>
                </a:solidFill>
                <a:latin typeface="Arial Black" pitchFamily="34" charset="0"/>
                <a:cs typeface="Arial" pitchFamily="34" charset="0"/>
              </a:rPr>
              <a:t>publicznego</a:t>
            </a:r>
          </a:p>
          <a:p>
            <a:pPr lvl="0" algn="ctr"/>
            <a:endParaRPr lang="pl-PL" sz="1200" b="1" dirty="0">
              <a:solidFill>
                <a:srgbClr val="C00000"/>
              </a:solidFill>
              <a:latin typeface="Arial Black" pitchFamily="34" charset="0"/>
              <a:cs typeface="Arial" pitchFamily="34" charset="0"/>
            </a:endParaRPr>
          </a:p>
          <a:p>
            <a:pPr lvl="0" algn="ctr"/>
            <a:endParaRPr lang="pl-PL" sz="1200" b="1" dirty="0" smtClean="0">
              <a:solidFill>
                <a:srgbClr val="C00000"/>
              </a:solidFill>
              <a:latin typeface="Arial Black" pitchFamily="34" charset="0"/>
              <a:cs typeface="Arial" pitchFamily="34" charset="0"/>
            </a:endParaRPr>
          </a:p>
          <a:p>
            <a:pPr lvl="0" algn="ctr"/>
            <a:endParaRPr lang="pl-PL" sz="1200" b="1" dirty="0">
              <a:solidFill>
                <a:srgbClr val="002060"/>
              </a:solidFill>
              <a:latin typeface="Arial Black" pitchFamily="34" charset="0"/>
              <a:cs typeface="Arial" pitchFamily="34" charset="0"/>
            </a:endParaRPr>
          </a:p>
          <a:p>
            <a:pPr lvl="0"/>
            <a:r>
              <a:rPr lang="pl-PL" sz="1200" b="1" dirty="0" smtClean="0">
                <a:solidFill>
                  <a:srgbClr val="002060"/>
                </a:solidFill>
                <a:latin typeface="Arial Black" pitchFamily="34" charset="0"/>
                <a:cs typeface="Arial" pitchFamily="34" charset="0"/>
              </a:rPr>
              <a:t>Miasto Szczecin </a:t>
            </a:r>
            <a:r>
              <a:rPr lang="pl-PL" sz="1200" b="1" dirty="0" smtClean="0">
                <a:solidFill>
                  <a:srgbClr val="C00000"/>
                </a:solidFill>
                <a:latin typeface="Arial Black" pitchFamily="34" charset="0"/>
                <a:cs typeface="Arial" pitchFamily="34" charset="0"/>
              </a:rPr>
              <a:t>– organizator przewozów &gt;Zarząd Dróg i Transportu Miejskiego&gt;przewoźnicy &gt;gminne spółki przewozowe</a:t>
            </a:r>
          </a:p>
          <a:p>
            <a:pPr lvl="0"/>
            <a:endParaRPr lang="pl-PL" sz="1200" b="1" dirty="0">
              <a:solidFill>
                <a:srgbClr val="C00000"/>
              </a:solidFill>
              <a:latin typeface="Arial Black" pitchFamily="34" charset="0"/>
              <a:cs typeface="Arial" pitchFamily="34" charset="0"/>
            </a:endParaRPr>
          </a:p>
          <a:p>
            <a:pPr lvl="0"/>
            <a:endParaRPr lang="pl-PL" sz="1200" b="1" dirty="0" smtClean="0">
              <a:solidFill>
                <a:srgbClr val="C00000"/>
              </a:solidFill>
              <a:latin typeface="Arial Black" pitchFamily="34" charset="0"/>
              <a:cs typeface="Arial" pitchFamily="34" charset="0"/>
            </a:endParaRPr>
          </a:p>
          <a:p>
            <a:pPr lvl="0"/>
            <a:r>
              <a:rPr lang="pl-PL" sz="1200" b="1" dirty="0" smtClean="0">
                <a:solidFill>
                  <a:srgbClr val="002060"/>
                </a:solidFill>
                <a:latin typeface="Arial Black" pitchFamily="34" charset="0"/>
                <a:cs typeface="Arial" pitchFamily="34" charset="0"/>
              </a:rPr>
              <a:t>Miasto Stargard Szczeciński </a:t>
            </a:r>
            <a:r>
              <a:rPr lang="pl-PL" sz="1200" b="1" dirty="0" smtClean="0">
                <a:solidFill>
                  <a:srgbClr val="C00000"/>
                </a:solidFill>
                <a:latin typeface="Arial Black" pitchFamily="34" charset="0"/>
                <a:cs typeface="Arial" pitchFamily="34" charset="0"/>
              </a:rPr>
              <a:t>– organizator i przewoźnik Miejski Zakład Komunikacji</a:t>
            </a:r>
          </a:p>
          <a:p>
            <a:pPr lvl="0"/>
            <a:endParaRPr lang="pl-PL" sz="1200" b="1" dirty="0">
              <a:solidFill>
                <a:srgbClr val="C00000"/>
              </a:solidFill>
              <a:latin typeface="Arial Black" pitchFamily="34" charset="0"/>
              <a:cs typeface="Arial" pitchFamily="34" charset="0"/>
            </a:endParaRPr>
          </a:p>
          <a:p>
            <a:pPr lvl="0"/>
            <a:endParaRPr lang="pl-PL" sz="1200" b="1" dirty="0" smtClean="0">
              <a:solidFill>
                <a:srgbClr val="C00000"/>
              </a:solidFill>
              <a:latin typeface="Arial Black" pitchFamily="34" charset="0"/>
              <a:cs typeface="Arial" pitchFamily="34" charset="0"/>
            </a:endParaRPr>
          </a:p>
          <a:p>
            <a:pPr lvl="0"/>
            <a:r>
              <a:rPr lang="pl-PL" sz="1200" b="1" dirty="0" smtClean="0">
                <a:solidFill>
                  <a:srgbClr val="002060"/>
                </a:solidFill>
                <a:latin typeface="Arial Black" pitchFamily="34" charset="0"/>
                <a:cs typeface="Arial" pitchFamily="34" charset="0"/>
              </a:rPr>
              <a:t>Pozostałe gminy </a:t>
            </a:r>
            <a:r>
              <a:rPr lang="pl-PL" sz="1200" b="1" dirty="0" smtClean="0">
                <a:solidFill>
                  <a:srgbClr val="C00000"/>
                </a:solidFill>
                <a:latin typeface="Arial Black" pitchFamily="34" charset="0"/>
                <a:cs typeface="Arial" pitchFamily="34" charset="0"/>
              </a:rPr>
              <a:t>– gminy w drodze przetargu zlecają realizację przewozów wybranym przewoźnikom lub przewoźnicy realizują przewozy komercyjne</a:t>
            </a:r>
          </a:p>
          <a:p>
            <a:pPr lvl="0"/>
            <a:endParaRPr lang="pl-PL" sz="1200" b="1" dirty="0">
              <a:solidFill>
                <a:srgbClr val="C00000"/>
              </a:solidFill>
              <a:latin typeface="Arial Black" pitchFamily="34" charset="0"/>
              <a:cs typeface="Arial" pitchFamily="34" charset="0"/>
            </a:endParaRPr>
          </a:p>
          <a:p>
            <a:pPr lvl="0"/>
            <a:endParaRPr lang="pl-PL" sz="1200" b="1" dirty="0">
              <a:solidFill>
                <a:srgbClr val="C00000"/>
              </a:solidFill>
              <a:latin typeface="Arial Black" pitchFamily="34" charset="0"/>
              <a:cs typeface="Arial" pitchFamily="34" charset="0"/>
            </a:endParaRPr>
          </a:p>
        </p:txBody>
      </p:sp>
    </p:spTree>
    <p:extLst>
      <p:ext uri="{BB962C8B-B14F-4D97-AF65-F5344CB8AC3E}">
        <p14:creationId xmlns:p14="http://schemas.microsoft.com/office/powerpoint/2010/main" val="16066524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971600" y="188640"/>
            <a:ext cx="7272808" cy="830997"/>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a:t>
            </a:r>
            <a:r>
              <a:rPr lang="pl-PL" sz="1200" b="1" i="1" dirty="0" smtClean="0">
                <a:solidFill>
                  <a:srgbClr val="0070C0"/>
                </a:solidFill>
                <a:latin typeface="Arial Black" pitchFamily="34" charset="0"/>
                <a:cs typeface="Arial" pitchFamily="34" charset="0"/>
              </a:rPr>
              <a:t>PUBLICZNEGO </a:t>
            </a:r>
            <a:r>
              <a:rPr lang="pl-PL" sz="1200" b="1" i="1" dirty="0">
                <a:solidFill>
                  <a:srgbClr val="0070C0"/>
                </a:solidFill>
                <a:latin typeface="Arial Black" pitchFamily="34" charset="0"/>
                <a:cs typeface="Arial" pitchFamily="34" charset="0"/>
              </a:rPr>
              <a:t>W SZCZECIŃSKIM OBSZARZE </a:t>
            </a:r>
            <a:r>
              <a:rPr lang="pl-PL" sz="1200" b="1" i="1" dirty="0" smtClean="0">
                <a:solidFill>
                  <a:srgbClr val="0070C0"/>
                </a:solidFill>
                <a:latin typeface="Arial Black" pitchFamily="34" charset="0"/>
                <a:cs typeface="Arial" pitchFamily="34" charset="0"/>
              </a:rPr>
              <a:t>METROPOLITALNYM</a:t>
            </a:r>
          </a:p>
          <a:p>
            <a:pPr algn="ctr"/>
            <a:endParaRPr lang="pl-PL" sz="1200" b="1" i="1" dirty="0">
              <a:solidFill>
                <a:srgbClr val="0070C0"/>
              </a:solidFill>
              <a:latin typeface="Arial Black" pitchFamily="34" charset="0"/>
              <a:cs typeface="Arial" pitchFamily="34" charset="0"/>
            </a:endParaRPr>
          </a:p>
          <a:p>
            <a:pPr algn="ctr"/>
            <a:r>
              <a:rPr lang="pl-PL" sz="1200" b="1" i="1" dirty="0" smtClean="0">
                <a:solidFill>
                  <a:srgbClr val="C00000"/>
                </a:solidFill>
                <a:latin typeface="Arial Black" pitchFamily="34" charset="0"/>
                <a:cs typeface="Arial" pitchFamily="34" charset="0"/>
              </a:rPr>
              <a:t>Analiza finansowania transportu publicznego</a:t>
            </a:r>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004" y="1556792"/>
            <a:ext cx="7452000" cy="4552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8565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683568" y="116632"/>
            <a:ext cx="7848872" cy="3970318"/>
          </a:xfrm>
          <a:prstGeom prst="rect">
            <a:avLst/>
          </a:prstGeom>
        </p:spPr>
        <p:txBody>
          <a:bodyPr wrap="square">
            <a:spAutoFit/>
          </a:bodyPr>
          <a:lstStyle/>
          <a:p>
            <a:pPr algn="ctr"/>
            <a:r>
              <a:rPr lang="pl-PL" sz="1200" b="1" i="1" dirty="0">
                <a:solidFill>
                  <a:srgbClr val="0070C0"/>
                </a:solidFill>
                <a:latin typeface="Arial Black" pitchFamily="34" charset="0"/>
                <a:cs typeface="Arial" pitchFamily="34" charset="0"/>
              </a:rPr>
              <a:t>KONCEPCJA ROZWOJU TRANSPORTU PUBLICZNEGO W SZCZECIŃSKIM OBSZARZE METROPOLITALNYM</a:t>
            </a:r>
          </a:p>
          <a:p>
            <a:pPr algn="ctr"/>
            <a:endParaRPr lang="pl-PL" sz="1200" b="1" i="1" dirty="0">
              <a:solidFill>
                <a:srgbClr val="0070C0"/>
              </a:solidFill>
              <a:latin typeface="Arial Black" pitchFamily="34" charset="0"/>
              <a:cs typeface="Arial" pitchFamily="34" charset="0"/>
            </a:endParaRPr>
          </a:p>
          <a:p>
            <a:pPr algn="ctr"/>
            <a:endParaRPr lang="pl-PL" sz="1200" b="1" i="1" dirty="0">
              <a:solidFill>
                <a:srgbClr val="0070C0"/>
              </a:solidFill>
              <a:latin typeface="Arial Black" pitchFamily="34" charset="0"/>
              <a:cs typeface="Arial" pitchFamily="34" charset="0"/>
            </a:endParaRPr>
          </a:p>
          <a:p>
            <a:pPr algn="ctr"/>
            <a:r>
              <a:rPr lang="pl-PL" sz="1200" b="1" dirty="0">
                <a:solidFill>
                  <a:srgbClr val="C00000"/>
                </a:solidFill>
                <a:latin typeface="Arial Black" pitchFamily="34" charset="0"/>
                <a:cs typeface="Arial" pitchFamily="34" charset="0"/>
              </a:rPr>
              <a:t>Analiza zmian warunkujących rozwój transportu </a:t>
            </a:r>
            <a:r>
              <a:rPr lang="pl-PL" sz="1200" b="1" dirty="0" smtClean="0">
                <a:solidFill>
                  <a:srgbClr val="C00000"/>
                </a:solidFill>
                <a:latin typeface="Arial Black" pitchFamily="34" charset="0"/>
                <a:cs typeface="Arial" pitchFamily="34" charset="0"/>
              </a:rPr>
              <a:t>publicznego</a:t>
            </a:r>
          </a:p>
          <a:p>
            <a:pPr algn="ctr"/>
            <a:endParaRPr lang="pl-PL" sz="1200" b="1" dirty="0">
              <a:solidFill>
                <a:srgbClr val="C00000"/>
              </a:solidFill>
              <a:latin typeface="Arial Black" pitchFamily="34" charset="0"/>
              <a:cs typeface="Arial" pitchFamily="34" charset="0"/>
            </a:endParaRPr>
          </a:p>
          <a:p>
            <a:pPr algn="ctr"/>
            <a:endParaRPr lang="pl-PL" sz="1200" b="1" dirty="0" smtClean="0">
              <a:solidFill>
                <a:srgbClr val="C00000"/>
              </a:solidFill>
              <a:latin typeface="Arial Black" pitchFamily="34" charset="0"/>
              <a:cs typeface="Arial" pitchFamily="34" charset="0"/>
            </a:endParaRPr>
          </a:p>
          <a:p>
            <a:pPr marL="228600" indent="-228600">
              <a:buFont typeface="+mj-lt"/>
              <a:buAutoNum type="arabicPeriod"/>
            </a:pPr>
            <a:r>
              <a:rPr lang="pl-PL" sz="1200" b="1" dirty="0">
                <a:solidFill>
                  <a:srgbClr val="C00000"/>
                </a:solidFill>
                <a:latin typeface="Arial Black" pitchFamily="34" charset="0"/>
                <a:cs typeface="Arial" pitchFamily="34" charset="0"/>
              </a:rPr>
              <a:t>Analiza zmian </a:t>
            </a:r>
            <a:r>
              <a:rPr lang="pl-PL" sz="1200" b="1" dirty="0" smtClean="0">
                <a:solidFill>
                  <a:srgbClr val="C00000"/>
                </a:solidFill>
                <a:latin typeface="Arial Black" pitchFamily="34" charset="0"/>
                <a:cs typeface="Arial" pitchFamily="34" charset="0"/>
              </a:rPr>
              <a:t>demograficznych</a:t>
            </a:r>
          </a:p>
          <a:p>
            <a:endParaRPr lang="pl-PL" sz="1200" b="1" dirty="0" smtClean="0">
              <a:solidFill>
                <a:srgbClr val="C00000"/>
              </a:solidFill>
              <a:latin typeface="Arial Black" pitchFamily="34" charset="0"/>
              <a:cs typeface="Arial" pitchFamily="34" charset="0"/>
            </a:endParaRPr>
          </a:p>
          <a:p>
            <a:r>
              <a:rPr lang="pl-PL" sz="1200" b="1" dirty="0" smtClean="0">
                <a:solidFill>
                  <a:srgbClr val="C00000"/>
                </a:solidFill>
                <a:latin typeface="Arial Black" pitchFamily="34" charset="0"/>
                <a:cs typeface="Arial" pitchFamily="34" charset="0"/>
              </a:rPr>
              <a:t>2. Analiza </a:t>
            </a:r>
            <a:r>
              <a:rPr lang="pl-PL" sz="1200" b="1" dirty="0">
                <a:solidFill>
                  <a:srgbClr val="C00000"/>
                </a:solidFill>
                <a:latin typeface="Arial Black" pitchFamily="34" charset="0"/>
                <a:cs typeface="Arial" pitchFamily="34" charset="0"/>
              </a:rPr>
              <a:t>zmian </a:t>
            </a:r>
            <a:r>
              <a:rPr lang="pl-PL" sz="1200" b="1" dirty="0" smtClean="0">
                <a:solidFill>
                  <a:srgbClr val="C00000"/>
                </a:solidFill>
                <a:latin typeface="Arial Black" pitchFamily="34" charset="0"/>
                <a:cs typeface="Arial" pitchFamily="34" charset="0"/>
              </a:rPr>
              <a:t>gospodarczych</a:t>
            </a:r>
          </a:p>
          <a:p>
            <a:endParaRPr lang="pl-PL" sz="1200" b="1" dirty="0" smtClean="0">
              <a:solidFill>
                <a:srgbClr val="C00000"/>
              </a:solidFill>
              <a:latin typeface="Arial Black" pitchFamily="34" charset="0"/>
              <a:cs typeface="Arial" pitchFamily="34" charset="0"/>
            </a:endParaRPr>
          </a:p>
          <a:p>
            <a:r>
              <a:rPr lang="pl-PL" sz="1200" b="1" dirty="0" smtClean="0">
                <a:solidFill>
                  <a:srgbClr val="C00000"/>
                </a:solidFill>
                <a:latin typeface="Arial Black" pitchFamily="34" charset="0"/>
                <a:cs typeface="Arial" pitchFamily="34" charset="0"/>
              </a:rPr>
              <a:t>3. Analiza </a:t>
            </a:r>
            <a:r>
              <a:rPr lang="pl-PL" sz="1200" b="1" dirty="0">
                <a:solidFill>
                  <a:srgbClr val="C00000"/>
                </a:solidFill>
                <a:latin typeface="Arial Black" pitchFamily="34" charset="0"/>
                <a:cs typeface="Arial" pitchFamily="34" charset="0"/>
              </a:rPr>
              <a:t>usytuowania instytucji </a:t>
            </a:r>
            <a:r>
              <a:rPr lang="pl-PL" sz="1200" b="1" dirty="0" smtClean="0">
                <a:solidFill>
                  <a:srgbClr val="C00000"/>
                </a:solidFill>
                <a:latin typeface="Arial Black" pitchFamily="34" charset="0"/>
                <a:cs typeface="Arial" pitchFamily="34" charset="0"/>
              </a:rPr>
              <a:t>szkolnictwa</a:t>
            </a:r>
          </a:p>
          <a:p>
            <a:endParaRPr lang="pl-PL" sz="1200" b="1" dirty="0" smtClean="0">
              <a:solidFill>
                <a:srgbClr val="C00000"/>
              </a:solidFill>
              <a:latin typeface="Arial Black" pitchFamily="34" charset="0"/>
              <a:cs typeface="Arial" pitchFamily="34" charset="0"/>
            </a:endParaRPr>
          </a:p>
          <a:p>
            <a:r>
              <a:rPr lang="pl-PL" sz="1200" b="1" dirty="0" smtClean="0">
                <a:solidFill>
                  <a:srgbClr val="C00000"/>
                </a:solidFill>
                <a:latin typeface="Arial Black" pitchFamily="34" charset="0"/>
                <a:cs typeface="Arial" pitchFamily="34" charset="0"/>
              </a:rPr>
              <a:t>4. Analiza </a:t>
            </a:r>
            <a:r>
              <a:rPr lang="pl-PL" sz="1200" b="1" dirty="0">
                <a:solidFill>
                  <a:srgbClr val="C00000"/>
                </a:solidFill>
                <a:latin typeface="Arial Black" pitchFamily="34" charset="0"/>
                <a:cs typeface="Arial" pitchFamily="34" charset="0"/>
              </a:rPr>
              <a:t>usytuowania placówek służby </a:t>
            </a:r>
            <a:r>
              <a:rPr lang="pl-PL" sz="1200" b="1" dirty="0" smtClean="0">
                <a:solidFill>
                  <a:srgbClr val="C00000"/>
                </a:solidFill>
                <a:latin typeface="Arial Black" pitchFamily="34" charset="0"/>
                <a:cs typeface="Arial" pitchFamily="34" charset="0"/>
              </a:rPr>
              <a:t>zdrowia</a:t>
            </a:r>
          </a:p>
          <a:p>
            <a:endParaRPr lang="pl-PL" sz="1200" b="1" dirty="0" smtClean="0">
              <a:solidFill>
                <a:srgbClr val="C00000"/>
              </a:solidFill>
              <a:latin typeface="Arial Black" pitchFamily="34" charset="0"/>
              <a:cs typeface="Arial" pitchFamily="34" charset="0"/>
            </a:endParaRPr>
          </a:p>
          <a:p>
            <a:r>
              <a:rPr lang="pl-PL" sz="1200" b="1" dirty="0" smtClean="0">
                <a:solidFill>
                  <a:srgbClr val="C00000"/>
                </a:solidFill>
                <a:latin typeface="Arial Black" pitchFamily="34" charset="0"/>
                <a:cs typeface="Arial" pitchFamily="34" charset="0"/>
              </a:rPr>
              <a:t>5. Analiza </a:t>
            </a:r>
            <a:r>
              <a:rPr lang="pl-PL" sz="1200" b="1" dirty="0">
                <a:solidFill>
                  <a:srgbClr val="C00000"/>
                </a:solidFill>
                <a:latin typeface="Arial Black" pitchFamily="34" charset="0"/>
                <a:cs typeface="Arial" pitchFamily="34" charset="0"/>
              </a:rPr>
              <a:t>usytuowania instytucji kultury</a:t>
            </a:r>
          </a:p>
          <a:p>
            <a:pPr marL="228600" indent="-228600">
              <a:buFont typeface="+mj-lt"/>
              <a:buAutoNum type="arabicPeriod"/>
            </a:pPr>
            <a:endParaRPr lang="pl-PL" sz="1200" b="1" dirty="0">
              <a:solidFill>
                <a:srgbClr val="C00000"/>
              </a:solidFill>
              <a:latin typeface="Arial Black" pitchFamily="34" charset="0"/>
              <a:cs typeface="Arial" pitchFamily="34" charset="0"/>
            </a:endParaRPr>
          </a:p>
          <a:p>
            <a:pPr marL="228600" indent="-228600">
              <a:buFont typeface="+mj-lt"/>
              <a:buAutoNum type="arabicPeriod"/>
            </a:pPr>
            <a:endParaRPr lang="pl-PL" sz="1200" b="1" dirty="0">
              <a:solidFill>
                <a:srgbClr val="C00000"/>
              </a:solidFill>
              <a:latin typeface="Arial Black" pitchFamily="34" charset="0"/>
              <a:cs typeface="Arial" pitchFamily="34" charset="0"/>
            </a:endParaRPr>
          </a:p>
          <a:p>
            <a:pPr marL="228600" indent="-228600" algn="ctr">
              <a:buFont typeface="+mj-lt"/>
              <a:buAutoNum type="arabicPeriod"/>
            </a:pPr>
            <a:endParaRPr lang="pl-PL" sz="1200" b="1" dirty="0">
              <a:solidFill>
                <a:srgbClr val="C00000"/>
              </a:solidFill>
              <a:latin typeface="Arial Black" pitchFamily="34" charset="0"/>
              <a:cs typeface="Arial" pitchFamily="34" charset="0"/>
            </a:endParaRPr>
          </a:p>
          <a:p>
            <a:pPr marL="228600" indent="-228600" algn="ctr">
              <a:buFont typeface="+mj-lt"/>
              <a:buAutoNum type="arabicPeriod"/>
            </a:pPr>
            <a:endParaRPr lang="pl-PL" sz="1200" b="1" dirty="0">
              <a:solidFill>
                <a:srgbClr val="C00000"/>
              </a:solidFill>
              <a:latin typeface="Arial Black" pitchFamily="34" charset="0"/>
              <a:cs typeface="Arial" pitchFamily="34" charset="0"/>
            </a:endParaRPr>
          </a:p>
          <a:p>
            <a:pPr marL="228600" indent="-228600" algn="ctr">
              <a:buFont typeface="+mj-lt"/>
              <a:buAutoNum type="arabicPeriod"/>
            </a:pPr>
            <a:endParaRPr lang="pl-PL" sz="1200" b="1" dirty="0">
              <a:solidFill>
                <a:srgbClr val="C00000"/>
              </a:solidFill>
              <a:latin typeface="Arial Black" pitchFamily="34" charset="0"/>
              <a:cs typeface="Arial" pitchFamily="34" charset="0"/>
            </a:endParaRPr>
          </a:p>
        </p:txBody>
      </p:sp>
    </p:spTree>
    <p:extLst>
      <p:ext uri="{BB962C8B-B14F-4D97-AF65-F5344CB8AC3E}">
        <p14:creationId xmlns:p14="http://schemas.microsoft.com/office/powerpoint/2010/main" val="5509159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683568" y="188640"/>
            <a:ext cx="7776864" cy="1754326"/>
          </a:xfrm>
          <a:prstGeom prst="rect">
            <a:avLst/>
          </a:prstGeom>
        </p:spPr>
        <p:txBody>
          <a:bodyPr wrap="square">
            <a:spAutoFit/>
          </a:bodyPr>
          <a:lstStyle/>
          <a:p>
            <a:pPr algn="ctr"/>
            <a:r>
              <a:rPr lang="pl-PL" sz="1200" b="1" i="1" dirty="0">
                <a:solidFill>
                  <a:srgbClr val="0070C0"/>
                </a:solidFill>
                <a:latin typeface="Arial Black" pitchFamily="34" charset="0"/>
                <a:cs typeface="Arial" pitchFamily="34" charset="0"/>
              </a:rPr>
              <a:t>KONCEPCJA ROZWOJU TRANSPORTU PUBLICZNEGO W SZCZECIŃSKIM OBSZARZE </a:t>
            </a:r>
            <a:r>
              <a:rPr lang="pl-PL" sz="1200" b="1" i="1" dirty="0" smtClean="0">
                <a:solidFill>
                  <a:srgbClr val="0070C0"/>
                </a:solidFill>
                <a:latin typeface="Arial Black" pitchFamily="34" charset="0"/>
                <a:cs typeface="Arial" pitchFamily="34" charset="0"/>
              </a:rPr>
              <a:t>METROPOLITALNYM</a:t>
            </a:r>
          </a:p>
          <a:p>
            <a:pPr algn="ctr"/>
            <a:endParaRPr lang="pl-PL" sz="1200" b="1" i="1" dirty="0">
              <a:solidFill>
                <a:srgbClr val="0070C0"/>
              </a:solidFill>
              <a:latin typeface="Arial Black" pitchFamily="34" charset="0"/>
              <a:cs typeface="Arial" pitchFamily="34" charset="0"/>
            </a:endParaRPr>
          </a:p>
          <a:p>
            <a:pPr algn="ctr"/>
            <a:endParaRPr lang="pl-PL" sz="1200" b="1" i="1" dirty="0" smtClean="0">
              <a:solidFill>
                <a:srgbClr val="0070C0"/>
              </a:solidFill>
              <a:latin typeface="Arial Black" pitchFamily="34" charset="0"/>
              <a:cs typeface="Arial" pitchFamily="34" charset="0"/>
            </a:endParaRPr>
          </a:p>
          <a:p>
            <a:pPr algn="ctr"/>
            <a:r>
              <a:rPr lang="pl-PL" sz="1200" b="1" dirty="0" smtClean="0">
                <a:solidFill>
                  <a:srgbClr val="C00000"/>
                </a:solidFill>
                <a:latin typeface="Arial Black" pitchFamily="34" charset="0"/>
                <a:cs typeface="Arial" pitchFamily="34" charset="0"/>
              </a:rPr>
              <a:t>Analiza zmian warunkujących rozwój transportu publicznego</a:t>
            </a:r>
          </a:p>
          <a:p>
            <a:pPr algn="ctr"/>
            <a:endParaRPr lang="pl-PL" sz="1200" b="1" dirty="0">
              <a:solidFill>
                <a:srgbClr val="C00000"/>
              </a:solidFill>
              <a:latin typeface="Arial Black" pitchFamily="34" charset="0"/>
              <a:cs typeface="Arial" pitchFamily="34" charset="0"/>
            </a:endParaRPr>
          </a:p>
          <a:p>
            <a:pPr algn="ctr"/>
            <a:endParaRPr lang="pl-PL" sz="1200" b="1" dirty="0" smtClean="0">
              <a:solidFill>
                <a:srgbClr val="C00000"/>
              </a:solidFill>
              <a:latin typeface="Arial Black" pitchFamily="34" charset="0"/>
              <a:cs typeface="Arial" pitchFamily="34" charset="0"/>
            </a:endParaRPr>
          </a:p>
          <a:p>
            <a:pPr algn="ctr"/>
            <a:r>
              <a:rPr lang="pl-PL" sz="1200" b="1" dirty="0" smtClean="0">
                <a:solidFill>
                  <a:srgbClr val="C00000"/>
                </a:solidFill>
                <a:latin typeface="Arial Black" pitchFamily="34" charset="0"/>
                <a:cs typeface="Arial" pitchFamily="34" charset="0"/>
              </a:rPr>
              <a:t>Analiza zmian demograficznych</a:t>
            </a:r>
          </a:p>
          <a:p>
            <a:endParaRPr lang="pl-PL" sz="1200" b="1" dirty="0">
              <a:solidFill>
                <a:srgbClr val="C00000"/>
              </a:solidFill>
              <a:latin typeface="Arial Black" pitchFamily="34" charset="0"/>
              <a:cs typeface="Arial" pitchFamily="34" charset="0"/>
            </a:endParaRPr>
          </a:p>
        </p:txBody>
      </p:sp>
      <p:pic>
        <p:nvPicPr>
          <p:cNvPr id="3" name="Obraz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6875" y="1826260"/>
            <a:ext cx="5810250" cy="3205480"/>
          </a:xfrm>
          <a:prstGeom prst="rect">
            <a:avLst/>
          </a:prstGeom>
          <a:noFill/>
          <a:ln>
            <a:noFill/>
          </a:ln>
        </p:spPr>
      </p:pic>
    </p:spTree>
    <p:extLst>
      <p:ext uri="{BB962C8B-B14F-4D97-AF65-F5344CB8AC3E}">
        <p14:creationId xmlns:p14="http://schemas.microsoft.com/office/powerpoint/2010/main" val="19806822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611560" y="332656"/>
            <a:ext cx="7776864" cy="4154984"/>
          </a:xfrm>
          <a:prstGeom prst="rect">
            <a:avLst/>
          </a:prstGeom>
        </p:spPr>
        <p:txBody>
          <a:bodyPr wrap="square">
            <a:spAutoFit/>
          </a:bodyPr>
          <a:lstStyle/>
          <a:p>
            <a:pPr lvl="0" algn="ctr"/>
            <a:r>
              <a:rPr lang="pl-PL" sz="1200" b="1" i="1" dirty="0">
                <a:solidFill>
                  <a:srgbClr val="0070C0"/>
                </a:solidFill>
                <a:latin typeface="Arial Black" pitchFamily="34" charset="0"/>
                <a:cs typeface="Arial" pitchFamily="34" charset="0"/>
              </a:rPr>
              <a:t>KONCEPCJA ROZWOJU TRANSPORTU PUBLICZNEGO W SZCZECIŃSKIM OBSZARZE </a:t>
            </a:r>
            <a:r>
              <a:rPr lang="pl-PL" sz="1200" b="1" i="1" dirty="0" smtClean="0">
                <a:solidFill>
                  <a:srgbClr val="0070C0"/>
                </a:solidFill>
                <a:latin typeface="Arial Black" pitchFamily="34" charset="0"/>
                <a:cs typeface="Arial" pitchFamily="34" charset="0"/>
              </a:rPr>
              <a:t>METROPOLITALNYM</a:t>
            </a:r>
          </a:p>
          <a:p>
            <a:pPr lvl="0" algn="ctr"/>
            <a:endParaRPr lang="pl-PL" sz="1200" b="1" i="1" dirty="0">
              <a:solidFill>
                <a:srgbClr val="0070C0"/>
              </a:solidFill>
              <a:latin typeface="Arial Black" pitchFamily="34" charset="0"/>
              <a:cs typeface="Arial" pitchFamily="34" charset="0"/>
            </a:endParaRPr>
          </a:p>
          <a:p>
            <a:pPr lvl="0" algn="ctr"/>
            <a:endParaRPr lang="pl-PL" sz="1200" b="1" i="1" dirty="0" smtClean="0">
              <a:solidFill>
                <a:srgbClr val="0070C0"/>
              </a:solidFill>
              <a:latin typeface="Arial Black" pitchFamily="34" charset="0"/>
              <a:cs typeface="Arial" pitchFamily="34" charset="0"/>
            </a:endParaRPr>
          </a:p>
          <a:p>
            <a:pPr lvl="0" algn="ctr"/>
            <a:r>
              <a:rPr lang="pl-PL" sz="1200" b="1" dirty="0" smtClean="0">
                <a:solidFill>
                  <a:srgbClr val="C00000"/>
                </a:solidFill>
                <a:latin typeface="Arial Black" pitchFamily="34" charset="0"/>
                <a:cs typeface="Arial" pitchFamily="34" charset="0"/>
              </a:rPr>
              <a:t>Partnerzy Szczecińskiego Obszaru Metropolitalnego</a:t>
            </a:r>
          </a:p>
          <a:p>
            <a:pPr lvl="0" algn="ctr"/>
            <a:endParaRPr lang="pl-PL" sz="1200" b="1" dirty="0">
              <a:solidFill>
                <a:srgbClr val="C00000"/>
              </a:solidFill>
              <a:latin typeface="Arial Black" pitchFamily="34" charset="0"/>
              <a:cs typeface="Arial" pitchFamily="34" charset="0"/>
            </a:endParaRPr>
          </a:p>
          <a:p>
            <a:pPr lvl="0" algn="ctr"/>
            <a:endParaRPr lang="pl-PL" sz="1200" b="1" dirty="0" smtClean="0">
              <a:solidFill>
                <a:srgbClr val="C00000"/>
              </a:solidFill>
              <a:latin typeface="Arial Black" pitchFamily="34" charset="0"/>
              <a:cs typeface="Arial" pitchFamily="34" charset="0"/>
            </a:endParaRPr>
          </a:p>
          <a:p>
            <a:pPr lvl="0"/>
            <a:r>
              <a:rPr lang="pl-PL" sz="1200" b="1" dirty="0" smtClean="0">
                <a:solidFill>
                  <a:srgbClr val="C00000"/>
                </a:solidFill>
                <a:latin typeface="Arial Black" pitchFamily="34" charset="0"/>
                <a:cs typeface="Arial" pitchFamily="34" charset="0"/>
              </a:rPr>
              <a:t>Miasto Szczecin</a:t>
            </a:r>
          </a:p>
          <a:p>
            <a:pPr lvl="0"/>
            <a:r>
              <a:rPr lang="pl-PL" sz="1200" b="1" dirty="0" smtClean="0">
                <a:solidFill>
                  <a:srgbClr val="C00000"/>
                </a:solidFill>
                <a:latin typeface="Arial Black" pitchFamily="34" charset="0"/>
                <a:cs typeface="Arial" pitchFamily="34" charset="0"/>
              </a:rPr>
              <a:t>Województwo Zachodniopomorskie</a:t>
            </a:r>
          </a:p>
          <a:p>
            <a:r>
              <a:rPr lang="pl-PL" sz="1200" b="1" dirty="0">
                <a:solidFill>
                  <a:srgbClr val="C00000"/>
                </a:solidFill>
                <a:latin typeface="Arial Black" pitchFamily="34" charset="0"/>
                <a:cs typeface="Arial" pitchFamily="34" charset="0"/>
              </a:rPr>
              <a:t>Powiat </a:t>
            </a:r>
            <a:r>
              <a:rPr lang="pl-PL" sz="1200" b="1" dirty="0" smtClean="0">
                <a:solidFill>
                  <a:srgbClr val="C00000"/>
                </a:solidFill>
                <a:latin typeface="Arial Black" pitchFamily="34" charset="0"/>
                <a:cs typeface="Arial" pitchFamily="34" charset="0"/>
              </a:rPr>
              <a:t>Police</a:t>
            </a:r>
          </a:p>
          <a:p>
            <a:pPr lvl="0"/>
            <a:r>
              <a:rPr lang="pl-PL" sz="1200" b="1" dirty="0" smtClean="0">
                <a:solidFill>
                  <a:srgbClr val="C00000"/>
                </a:solidFill>
                <a:latin typeface="Arial Black" pitchFamily="34" charset="0"/>
                <a:cs typeface="Arial" pitchFamily="34" charset="0"/>
              </a:rPr>
              <a:t>Gmina Dobra</a:t>
            </a:r>
          </a:p>
          <a:p>
            <a:pPr lvl="0"/>
            <a:r>
              <a:rPr lang="pl-PL" sz="1200" b="1" dirty="0" smtClean="0">
                <a:solidFill>
                  <a:srgbClr val="C00000"/>
                </a:solidFill>
                <a:latin typeface="Arial Black" pitchFamily="34" charset="0"/>
                <a:cs typeface="Arial" pitchFamily="34" charset="0"/>
              </a:rPr>
              <a:t>Gmina Goleniów</a:t>
            </a:r>
          </a:p>
          <a:p>
            <a:pPr lvl="0"/>
            <a:r>
              <a:rPr lang="pl-PL" sz="1200" b="1" dirty="0" smtClean="0">
                <a:solidFill>
                  <a:srgbClr val="C00000"/>
                </a:solidFill>
                <a:latin typeface="Arial Black" pitchFamily="34" charset="0"/>
                <a:cs typeface="Arial" pitchFamily="34" charset="0"/>
              </a:rPr>
              <a:t>Gmina Gryfino</a:t>
            </a:r>
          </a:p>
          <a:p>
            <a:pPr lvl="0"/>
            <a:r>
              <a:rPr lang="pl-PL" sz="1200" b="1" dirty="0" smtClean="0">
                <a:solidFill>
                  <a:srgbClr val="C00000"/>
                </a:solidFill>
                <a:latin typeface="Arial Black" pitchFamily="34" charset="0"/>
                <a:cs typeface="Arial" pitchFamily="34" charset="0"/>
              </a:rPr>
              <a:t>Gmina Kobylanka</a:t>
            </a:r>
          </a:p>
          <a:p>
            <a:pPr lvl="0"/>
            <a:r>
              <a:rPr lang="pl-PL" sz="1200" b="1" dirty="0" smtClean="0">
                <a:solidFill>
                  <a:srgbClr val="C00000"/>
                </a:solidFill>
                <a:latin typeface="Arial Black" pitchFamily="34" charset="0"/>
                <a:cs typeface="Arial" pitchFamily="34" charset="0"/>
              </a:rPr>
              <a:t>Gmina Kołbaskowo</a:t>
            </a:r>
          </a:p>
          <a:p>
            <a:pPr lvl="0"/>
            <a:r>
              <a:rPr lang="pl-PL" sz="1200" b="1" dirty="0" smtClean="0">
                <a:solidFill>
                  <a:srgbClr val="C00000"/>
                </a:solidFill>
                <a:latin typeface="Arial Black" pitchFamily="34" charset="0"/>
                <a:cs typeface="Arial" pitchFamily="34" charset="0"/>
              </a:rPr>
              <a:t>Gmina </a:t>
            </a:r>
            <a:r>
              <a:rPr lang="pl-PL" sz="1200" b="1" dirty="0">
                <a:solidFill>
                  <a:srgbClr val="C00000"/>
                </a:solidFill>
                <a:latin typeface="Arial Black" pitchFamily="34" charset="0"/>
                <a:cs typeface="Arial" pitchFamily="34" charset="0"/>
              </a:rPr>
              <a:t>N</a:t>
            </a:r>
            <a:r>
              <a:rPr lang="pl-PL" sz="1200" b="1" dirty="0" smtClean="0">
                <a:solidFill>
                  <a:srgbClr val="C00000"/>
                </a:solidFill>
                <a:latin typeface="Arial Black" pitchFamily="34" charset="0"/>
                <a:cs typeface="Arial" pitchFamily="34" charset="0"/>
              </a:rPr>
              <a:t>owe Warpno</a:t>
            </a:r>
          </a:p>
          <a:p>
            <a:pPr lvl="0"/>
            <a:r>
              <a:rPr lang="pl-PL" sz="1200" b="1" dirty="0" smtClean="0">
                <a:solidFill>
                  <a:srgbClr val="C00000"/>
                </a:solidFill>
                <a:latin typeface="Arial Black" pitchFamily="34" charset="0"/>
                <a:cs typeface="Arial" pitchFamily="34" charset="0"/>
              </a:rPr>
              <a:t>Gmina Police</a:t>
            </a:r>
          </a:p>
          <a:p>
            <a:pPr lvl="0"/>
            <a:r>
              <a:rPr lang="pl-PL" sz="1200" b="1" dirty="0" smtClean="0">
                <a:solidFill>
                  <a:srgbClr val="C00000"/>
                </a:solidFill>
                <a:latin typeface="Arial Black" pitchFamily="34" charset="0"/>
                <a:cs typeface="Arial" pitchFamily="34" charset="0"/>
              </a:rPr>
              <a:t>Gmina Stare Czarnowo</a:t>
            </a:r>
          </a:p>
          <a:p>
            <a:pPr lvl="0"/>
            <a:r>
              <a:rPr lang="pl-PL" sz="1200" b="1" dirty="0" smtClean="0">
                <a:solidFill>
                  <a:srgbClr val="C00000"/>
                </a:solidFill>
                <a:latin typeface="Arial Black" pitchFamily="34" charset="0"/>
                <a:cs typeface="Arial" pitchFamily="34" charset="0"/>
              </a:rPr>
              <a:t>Gmina Stargard Szczeciński</a:t>
            </a:r>
          </a:p>
          <a:p>
            <a:pPr lvl="0"/>
            <a:r>
              <a:rPr lang="pl-PL" sz="1200" b="1" dirty="0" smtClean="0">
                <a:solidFill>
                  <a:srgbClr val="C00000"/>
                </a:solidFill>
                <a:latin typeface="Arial Black" pitchFamily="34" charset="0"/>
                <a:cs typeface="Arial" pitchFamily="34" charset="0"/>
              </a:rPr>
              <a:t>Miasto Stargard Szczeciński</a:t>
            </a:r>
          </a:p>
          <a:p>
            <a:r>
              <a:rPr lang="pl-PL" sz="1200" b="1" dirty="0">
                <a:solidFill>
                  <a:srgbClr val="C00000"/>
                </a:solidFill>
                <a:latin typeface="Arial Black" pitchFamily="34" charset="0"/>
                <a:cs typeface="Arial" pitchFamily="34" charset="0"/>
              </a:rPr>
              <a:t>Gmina Stepnica</a:t>
            </a:r>
          </a:p>
          <a:p>
            <a:pPr lvl="0"/>
            <a:endParaRPr lang="pl-PL" sz="1200" dirty="0">
              <a:solidFill>
                <a:srgbClr val="C00000"/>
              </a:solidFill>
            </a:endParaRPr>
          </a:p>
        </p:txBody>
      </p:sp>
    </p:spTree>
    <p:extLst>
      <p:ext uri="{BB962C8B-B14F-4D97-AF65-F5344CB8AC3E}">
        <p14:creationId xmlns:p14="http://schemas.microsoft.com/office/powerpoint/2010/main" val="16972031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827584" y="260648"/>
            <a:ext cx="7488832" cy="1569660"/>
          </a:xfrm>
          <a:prstGeom prst="rect">
            <a:avLst/>
          </a:prstGeom>
        </p:spPr>
        <p:txBody>
          <a:bodyPr wrap="square">
            <a:spAutoFit/>
          </a:bodyPr>
          <a:lstStyle/>
          <a:p>
            <a:pPr algn="ctr"/>
            <a:r>
              <a:rPr lang="pl-PL" sz="1200" b="1" i="1" dirty="0">
                <a:solidFill>
                  <a:srgbClr val="0070C0"/>
                </a:solidFill>
                <a:latin typeface="Arial Black" pitchFamily="34" charset="0"/>
                <a:cs typeface="Arial" pitchFamily="34" charset="0"/>
              </a:rPr>
              <a:t>KONCEPCJA ROZWOJU TRANSPORTU PUBLICZNEGO W SZCZECIŃSKIM OBSZARZE METROPOLITALNYM</a:t>
            </a:r>
          </a:p>
          <a:p>
            <a:pPr algn="ctr"/>
            <a:endParaRPr lang="pl-PL" sz="1200" b="1" i="1" dirty="0">
              <a:solidFill>
                <a:srgbClr val="0070C0"/>
              </a:solidFill>
              <a:latin typeface="Arial Black" pitchFamily="34" charset="0"/>
              <a:cs typeface="Arial" pitchFamily="34" charset="0"/>
            </a:endParaRPr>
          </a:p>
          <a:p>
            <a:pPr algn="ctr"/>
            <a:endParaRPr lang="pl-PL" sz="1200" b="1" i="1" dirty="0">
              <a:solidFill>
                <a:srgbClr val="0070C0"/>
              </a:solidFill>
              <a:latin typeface="Arial Black" pitchFamily="34" charset="0"/>
              <a:cs typeface="Arial" pitchFamily="34" charset="0"/>
            </a:endParaRPr>
          </a:p>
          <a:p>
            <a:pPr algn="ctr"/>
            <a:r>
              <a:rPr lang="pl-PL" sz="1200" b="1" dirty="0">
                <a:solidFill>
                  <a:srgbClr val="C00000"/>
                </a:solidFill>
                <a:latin typeface="Arial Black" pitchFamily="34" charset="0"/>
                <a:cs typeface="Arial" pitchFamily="34" charset="0"/>
              </a:rPr>
              <a:t>Analiza zmian warunkujących rozwój transportu publicznego</a:t>
            </a:r>
          </a:p>
          <a:p>
            <a:pPr algn="ctr"/>
            <a:endParaRPr lang="pl-PL" sz="1200" b="1" dirty="0">
              <a:solidFill>
                <a:srgbClr val="C00000"/>
              </a:solidFill>
              <a:latin typeface="Arial Black" pitchFamily="34" charset="0"/>
              <a:cs typeface="Arial" pitchFamily="34" charset="0"/>
            </a:endParaRPr>
          </a:p>
          <a:p>
            <a:pPr algn="ctr"/>
            <a:endParaRPr lang="pl-PL" sz="1200" b="1" dirty="0">
              <a:solidFill>
                <a:srgbClr val="C00000"/>
              </a:solidFill>
              <a:latin typeface="Arial Black" pitchFamily="34" charset="0"/>
              <a:cs typeface="Arial" pitchFamily="34" charset="0"/>
            </a:endParaRPr>
          </a:p>
          <a:p>
            <a:pPr algn="ctr"/>
            <a:r>
              <a:rPr lang="pl-PL" sz="1200" b="1" dirty="0">
                <a:solidFill>
                  <a:srgbClr val="C00000"/>
                </a:solidFill>
                <a:latin typeface="Arial Black" pitchFamily="34" charset="0"/>
                <a:cs typeface="Arial" pitchFamily="34" charset="0"/>
              </a:rPr>
              <a:t>Analiza zmian demograficznych</a:t>
            </a:r>
          </a:p>
        </p:txBody>
      </p:sp>
      <p:pic>
        <p:nvPicPr>
          <p:cNvPr id="3" name="Obraz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5732" y="2060848"/>
            <a:ext cx="5809615" cy="3248025"/>
          </a:xfrm>
          <a:prstGeom prst="rect">
            <a:avLst/>
          </a:prstGeom>
          <a:noFill/>
          <a:ln>
            <a:noFill/>
          </a:ln>
        </p:spPr>
      </p:pic>
    </p:spTree>
    <p:extLst>
      <p:ext uri="{BB962C8B-B14F-4D97-AF65-F5344CB8AC3E}">
        <p14:creationId xmlns:p14="http://schemas.microsoft.com/office/powerpoint/2010/main" val="42324971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899592" y="188640"/>
            <a:ext cx="7488832" cy="1569660"/>
          </a:xfrm>
          <a:prstGeom prst="rect">
            <a:avLst/>
          </a:prstGeom>
        </p:spPr>
        <p:txBody>
          <a:bodyPr wrap="square">
            <a:spAutoFit/>
          </a:bodyPr>
          <a:lstStyle/>
          <a:p>
            <a:pPr algn="ctr"/>
            <a:r>
              <a:rPr lang="pl-PL" sz="1200" b="1" i="1" dirty="0">
                <a:solidFill>
                  <a:srgbClr val="0070C0"/>
                </a:solidFill>
                <a:latin typeface="Arial Black" pitchFamily="34" charset="0"/>
                <a:cs typeface="Arial" pitchFamily="34" charset="0"/>
              </a:rPr>
              <a:t>KONCEPCJA ROZWOJU TRANSPORTU PUBLICZNEGO W SZCZECIŃSKIM OBSZARZE METROPOLITALNYM</a:t>
            </a:r>
          </a:p>
          <a:p>
            <a:pPr algn="ctr"/>
            <a:endParaRPr lang="pl-PL" sz="1200" b="1" i="1" dirty="0">
              <a:solidFill>
                <a:srgbClr val="0070C0"/>
              </a:solidFill>
              <a:latin typeface="Arial Black" pitchFamily="34" charset="0"/>
              <a:cs typeface="Arial" pitchFamily="34" charset="0"/>
            </a:endParaRPr>
          </a:p>
          <a:p>
            <a:pPr algn="ctr"/>
            <a:endParaRPr lang="pl-PL" sz="1200" b="1" i="1" dirty="0">
              <a:solidFill>
                <a:srgbClr val="0070C0"/>
              </a:solidFill>
              <a:latin typeface="Arial Black" pitchFamily="34" charset="0"/>
              <a:cs typeface="Arial" pitchFamily="34" charset="0"/>
            </a:endParaRPr>
          </a:p>
          <a:p>
            <a:pPr algn="ctr"/>
            <a:r>
              <a:rPr lang="pl-PL" sz="1200" b="1" dirty="0">
                <a:solidFill>
                  <a:srgbClr val="C00000"/>
                </a:solidFill>
                <a:latin typeface="Arial Black" pitchFamily="34" charset="0"/>
                <a:cs typeface="Arial" pitchFamily="34" charset="0"/>
              </a:rPr>
              <a:t>Analiza zmian warunkujących rozwój transportu publicznego</a:t>
            </a:r>
          </a:p>
          <a:p>
            <a:pPr algn="ctr"/>
            <a:endParaRPr lang="pl-PL" sz="1200" b="1" dirty="0">
              <a:solidFill>
                <a:srgbClr val="C00000"/>
              </a:solidFill>
              <a:latin typeface="Arial Black" pitchFamily="34" charset="0"/>
              <a:cs typeface="Arial" pitchFamily="34" charset="0"/>
            </a:endParaRPr>
          </a:p>
          <a:p>
            <a:pPr algn="ctr"/>
            <a:endParaRPr lang="pl-PL" sz="1200" b="1" dirty="0">
              <a:solidFill>
                <a:srgbClr val="C00000"/>
              </a:solidFill>
              <a:latin typeface="Arial Black" pitchFamily="34" charset="0"/>
              <a:cs typeface="Arial" pitchFamily="34" charset="0"/>
            </a:endParaRPr>
          </a:p>
          <a:p>
            <a:pPr algn="ctr"/>
            <a:r>
              <a:rPr lang="pl-PL" sz="1200" b="1" dirty="0">
                <a:solidFill>
                  <a:srgbClr val="C00000"/>
                </a:solidFill>
                <a:latin typeface="Arial Black" pitchFamily="34" charset="0"/>
                <a:cs typeface="Arial" pitchFamily="34" charset="0"/>
              </a:rPr>
              <a:t>Analiza zmian demograficznych</a:t>
            </a:r>
          </a:p>
        </p:txBody>
      </p:sp>
      <p:pic>
        <p:nvPicPr>
          <p:cNvPr id="3" name="Obraz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0574" y="1916832"/>
            <a:ext cx="5800725" cy="3609340"/>
          </a:xfrm>
          <a:prstGeom prst="rect">
            <a:avLst/>
          </a:prstGeom>
          <a:noFill/>
          <a:ln>
            <a:noFill/>
          </a:ln>
        </p:spPr>
      </p:pic>
    </p:spTree>
    <p:extLst>
      <p:ext uri="{BB962C8B-B14F-4D97-AF65-F5344CB8AC3E}">
        <p14:creationId xmlns:p14="http://schemas.microsoft.com/office/powerpoint/2010/main" val="39536177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755576" y="116632"/>
            <a:ext cx="7704856" cy="1569660"/>
          </a:xfrm>
          <a:prstGeom prst="rect">
            <a:avLst/>
          </a:prstGeom>
        </p:spPr>
        <p:txBody>
          <a:bodyPr wrap="square">
            <a:spAutoFit/>
          </a:bodyPr>
          <a:lstStyle/>
          <a:p>
            <a:pPr algn="ctr"/>
            <a:r>
              <a:rPr lang="pl-PL" sz="1200" b="1" i="1" dirty="0">
                <a:solidFill>
                  <a:srgbClr val="0070C0"/>
                </a:solidFill>
                <a:latin typeface="Arial Black" pitchFamily="34" charset="0"/>
                <a:cs typeface="Arial" pitchFamily="34" charset="0"/>
              </a:rPr>
              <a:t>KONCEPCJA ROZWOJU TRANSPORTU PUBLICZNEGO W SZCZECIŃSKIM OBSZARZE METROPOLITALNYM</a:t>
            </a:r>
          </a:p>
          <a:p>
            <a:pPr algn="ctr"/>
            <a:endParaRPr lang="pl-PL" sz="1200" b="1" i="1" dirty="0">
              <a:solidFill>
                <a:srgbClr val="0070C0"/>
              </a:solidFill>
              <a:latin typeface="Arial Black" pitchFamily="34" charset="0"/>
              <a:cs typeface="Arial" pitchFamily="34" charset="0"/>
            </a:endParaRPr>
          </a:p>
          <a:p>
            <a:pPr algn="ctr"/>
            <a:endParaRPr lang="pl-PL" sz="1200" b="1" i="1" dirty="0">
              <a:solidFill>
                <a:srgbClr val="0070C0"/>
              </a:solidFill>
              <a:latin typeface="Arial Black" pitchFamily="34" charset="0"/>
              <a:cs typeface="Arial" pitchFamily="34" charset="0"/>
            </a:endParaRPr>
          </a:p>
          <a:p>
            <a:pPr algn="ctr"/>
            <a:r>
              <a:rPr lang="pl-PL" sz="1200" b="1" dirty="0">
                <a:solidFill>
                  <a:srgbClr val="C00000"/>
                </a:solidFill>
                <a:latin typeface="Arial Black" pitchFamily="34" charset="0"/>
                <a:cs typeface="Arial" pitchFamily="34" charset="0"/>
              </a:rPr>
              <a:t>Analiza zmian warunkujących rozwój transportu publicznego</a:t>
            </a:r>
          </a:p>
          <a:p>
            <a:pPr algn="ctr"/>
            <a:endParaRPr lang="pl-PL" sz="1200" b="1" dirty="0">
              <a:solidFill>
                <a:srgbClr val="C00000"/>
              </a:solidFill>
              <a:latin typeface="Arial Black" pitchFamily="34" charset="0"/>
              <a:cs typeface="Arial" pitchFamily="34" charset="0"/>
            </a:endParaRPr>
          </a:p>
          <a:p>
            <a:pPr algn="ctr"/>
            <a:endParaRPr lang="pl-PL" sz="1200" b="1" dirty="0">
              <a:solidFill>
                <a:srgbClr val="C00000"/>
              </a:solidFill>
              <a:latin typeface="Arial Black" pitchFamily="34" charset="0"/>
              <a:cs typeface="Arial" pitchFamily="34" charset="0"/>
            </a:endParaRPr>
          </a:p>
          <a:p>
            <a:pPr algn="ctr"/>
            <a:r>
              <a:rPr lang="pl-PL" sz="1200" b="1" dirty="0">
                <a:solidFill>
                  <a:srgbClr val="C00000"/>
                </a:solidFill>
                <a:latin typeface="Arial Black" pitchFamily="34" charset="0"/>
                <a:cs typeface="Arial" pitchFamily="34" charset="0"/>
              </a:rPr>
              <a:t>Analiza zmian demograficznych</a:t>
            </a:r>
          </a:p>
        </p:txBody>
      </p:sp>
      <p:pic>
        <p:nvPicPr>
          <p:cNvPr id="3" name="Picture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005" y="1928812"/>
            <a:ext cx="5761990" cy="3000375"/>
          </a:xfrm>
          <a:prstGeom prst="rect">
            <a:avLst/>
          </a:prstGeom>
          <a:noFill/>
          <a:ln>
            <a:noFill/>
          </a:ln>
          <a:effectLst/>
          <a:extLst/>
        </p:spPr>
      </p:pic>
    </p:spTree>
    <p:extLst>
      <p:ext uri="{BB962C8B-B14F-4D97-AF65-F5344CB8AC3E}">
        <p14:creationId xmlns:p14="http://schemas.microsoft.com/office/powerpoint/2010/main" val="30382317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755576" y="188640"/>
            <a:ext cx="7704856" cy="1569660"/>
          </a:xfrm>
          <a:prstGeom prst="rect">
            <a:avLst/>
          </a:prstGeom>
        </p:spPr>
        <p:txBody>
          <a:bodyPr wrap="square">
            <a:spAutoFit/>
          </a:bodyPr>
          <a:lstStyle/>
          <a:p>
            <a:pPr algn="ctr"/>
            <a:r>
              <a:rPr lang="pl-PL" sz="1200" b="1" i="1" dirty="0">
                <a:solidFill>
                  <a:srgbClr val="0070C0"/>
                </a:solidFill>
                <a:latin typeface="Arial Black" pitchFamily="34" charset="0"/>
                <a:cs typeface="Arial" pitchFamily="34" charset="0"/>
              </a:rPr>
              <a:t>KONCEPCJA ROZWOJU TRANSPORTU PUBLICZNEGO W SZCZECIŃSKIM OBSZARZE METROPOLITALNYM</a:t>
            </a:r>
          </a:p>
          <a:p>
            <a:pPr algn="ctr"/>
            <a:endParaRPr lang="pl-PL" sz="1200" b="1" i="1" dirty="0">
              <a:solidFill>
                <a:srgbClr val="0070C0"/>
              </a:solidFill>
              <a:latin typeface="Arial Black" pitchFamily="34" charset="0"/>
              <a:cs typeface="Arial" pitchFamily="34" charset="0"/>
            </a:endParaRPr>
          </a:p>
          <a:p>
            <a:pPr algn="ctr"/>
            <a:endParaRPr lang="pl-PL" sz="1200" b="1" i="1" dirty="0">
              <a:solidFill>
                <a:srgbClr val="0070C0"/>
              </a:solidFill>
              <a:latin typeface="Arial Black" pitchFamily="34" charset="0"/>
              <a:cs typeface="Arial" pitchFamily="34" charset="0"/>
            </a:endParaRPr>
          </a:p>
          <a:p>
            <a:pPr algn="ctr"/>
            <a:r>
              <a:rPr lang="pl-PL" sz="1200" b="1" dirty="0">
                <a:solidFill>
                  <a:srgbClr val="C00000"/>
                </a:solidFill>
                <a:latin typeface="Arial Black" pitchFamily="34" charset="0"/>
                <a:cs typeface="Arial" pitchFamily="34" charset="0"/>
              </a:rPr>
              <a:t>Analiza zmian warunkujących rozwój transportu publicznego</a:t>
            </a:r>
          </a:p>
          <a:p>
            <a:pPr algn="ctr"/>
            <a:endParaRPr lang="pl-PL" sz="1200" b="1" dirty="0">
              <a:solidFill>
                <a:srgbClr val="C00000"/>
              </a:solidFill>
              <a:latin typeface="Arial Black" pitchFamily="34" charset="0"/>
              <a:cs typeface="Arial" pitchFamily="34" charset="0"/>
            </a:endParaRPr>
          </a:p>
          <a:p>
            <a:pPr algn="ctr"/>
            <a:endParaRPr lang="pl-PL" sz="1200" b="1" dirty="0">
              <a:solidFill>
                <a:srgbClr val="C00000"/>
              </a:solidFill>
              <a:latin typeface="Arial Black" pitchFamily="34" charset="0"/>
              <a:cs typeface="Arial" pitchFamily="34" charset="0"/>
            </a:endParaRPr>
          </a:p>
          <a:p>
            <a:pPr algn="ctr"/>
            <a:r>
              <a:rPr lang="pl-PL" sz="1200" b="1" dirty="0">
                <a:solidFill>
                  <a:srgbClr val="C00000"/>
                </a:solidFill>
                <a:latin typeface="Arial Black" pitchFamily="34" charset="0"/>
                <a:cs typeface="Arial" pitchFamily="34" charset="0"/>
              </a:rPr>
              <a:t>Analiza zmian demograficznych</a:t>
            </a:r>
          </a:p>
        </p:txBody>
      </p:sp>
      <p:pic>
        <p:nvPicPr>
          <p:cNvPr id="3" name="Picture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005" y="1988840"/>
            <a:ext cx="5761990" cy="3381375"/>
          </a:xfrm>
          <a:prstGeom prst="rect">
            <a:avLst/>
          </a:prstGeom>
          <a:noFill/>
          <a:ln>
            <a:noFill/>
          </a:ln>
          <a:effectLst/>
          <a:extLst/>
        </p:spPr>
      </p:pic>
    </p:spTree>
    <p:extLst>
      <p:ext uri="{BB962C8B-B14F-4D97-AF65-F5344CB8AC3E}">
        <p14:creationId xmlns:p14="http://schemas.microsoft.com/office/powerpoint/2010/main" val="30676568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611560" y="188640"/>
            <a:ext cx="7992888" cy="1569660"/>
          </a:xfrm>
          <a:prstGeom prst="rect">
            <a:avLst/>
          </a:prstGeom>
        </p:spPr>
        <p:txBody>
          <a:bodyPr wrap="square">
            <a:spAutoFit/>
          </a:bodyPr>
          <a:lstStyle/>
          <a:p>
            <a:pPr algn="ctr"/>
            <a:r>
              <a:rPr lang="pl-PL" sz="1200" b="1" i="1" dirty="0">
                <a:solidFill>
                  <a:srgbClr val="0070C0"/>
                </a:solidFill>
                <a:latin typeface="Arial Black" pitchFamily="34" charset="0"/>
                <a:cs typeface="Arial" pitchFamily="34" charset="0"/>
              </a:rPr>
              <a:t>KONCEPCJA ROZWOJU TRANSPORTU PUBLICZNEGO W SZCZECIŃSKIM OBSZARZE METROPOLITALNYM</a:t>
            </a:r>
          </a:p>
          <a:p>
            <a:pPr algn="ctr"/>
            <a:endParaRPr lang="pl-PL" sz="1200" b="1" i="1" dirty="0">
              <a:solidFill>
                <a:srgbClr val="0070C0"/>
              </a:solidFill>
              <a:latin typeface="Arial Black" pitchFamily="34" charset="0"/>
              <a:cs typeface="Arial" pitchFamily="34" charset="0"/>
            </a:endParaRPr>
          </a:p>
          <a:p>
            <a:pPr algn="ctr"/>
            <a:endParaRPr lang="pl-PL" sz="1200" b="1" i="1" dirty="0">
              <a:solidFill>
                <a:srgbClr val="0070C0"/>
              </a:solidFill>
              <a:latin typeface="Arial Black" pitchFamily="34" charset="0"/>
              <a:cs typeface="Arial" pitchFamily="34" charset="0"/>
            </a:endParaRPr>
          </a:p>
          <a:p>
            <a:pPr algn="ctr"/>
            <a:r>
              <a:rPr lang="pl-PL" sz="1200" b="1" dirty="0">
                <a:solidFill>
                  <a:srgbClr val="C00000"/>
                </a:solidFill>
                <a:latin typeface="Arial Black" pitchFamily="34" charset="0"/>
                <a:cs typeface="Arial" pitchFamily="34" charset="0"/>
              </a:rPr>
              <a:t>Analiza zmian warunkujących rozwój transportu </a:t>
            </a:r>
            <a:r>
              <a:rPr lang="pl-PL" sz="1200" b="1" dirty="0" smtClean="0">
                <a:solidFill>
                  <a:srgbClr val="C00000"/>
                </a:solidFill>
                <a:latin typeface="Arial Black" pitchFamily="34" charset="0"/>
                <a:cs typeface="Arial" pitchFamily="34" charset="0"/>
              </a:rPr>
              <a:t>publicznego</a:t>
            </a:r>
          </a:p>
          <a:p>
            <a:pPr algn="ctr"/>
            <a:endParaRPr lang="pl-PL" sz="1200" b="1" dirty="0">
              <a:solidFill>
                <a:srgbClr val="C00000"/>
              </a:solidFill>
              <a:latin typeface="Arial Black" pitchFamily="34" charset="0"/>
              <a:cs typeface="Arial" pitchFamily="34" charset="0"/>
            </a:endParaRPr>
          </a:p>
          <a:p>
            <a:pPr algn="ctr"/>
            <a:r>
              <a:rPr lang="pl-PL" sz="1200" b="1" dirty="0">
                <a:solidFill>
                  <a:srgbClr val="C00000"/>
                </a:solidFill>
                <a:latin typeface="Arial Black" pitchFamily="34" charset="0"/>
                <a:cs typeface="Arial" pitchFamily="34" charset="0"/>
              </a:rPr>
              <a:t>Analiza zmian gospodarczych</a:t>
            </a:r>
          </a:p>
          <a:p>
            <a:pPr algn="ctr"/>
            <a:endParaRPr lang="pl-PL" sz="1200" b="1" dirty="0">
              <a:solidFill>
                <a:srgbClr val="C00000"/>
              </a:solidFill>
              <a:latin typeface="Arial Black" pitchFamily="34" charset="0"/>
              <a:cs typeface="Arial" pitchFamily="34" charset="0"/>
            </a:endParaRPr>
          </a:p>
        </p:txBody>
      </p:sp>
      <p:graphicFrame>
        <p:nvGraphicFramePr>
          <p:cNvPr id="3" name="Obiekt 2"/>
          <p:cNvGraphicFramePr>
            <a:graphicFrameLocks noChangeAspect="1"/>
          </p:cNvGraphicFramePr>
          <p:nvPr>
            <p:extLst>
              <p:ext uri="{D42A27DB-BD31-4B8C-83A1-F6EECF244321}">
                <p14:modId xmlns:p14="http://schemas.microsoft.com/office/powerpoint/2010/main" val="2470568296"/>
              </p:ext>
            </p:extLst>
          </p:nvPr>
        </p:nvGraphicFramePr>
        <p:xfrm>
          <a:off x="2425530" y="1602000"/>
          <a:ext cx="4364948" cy="5256000"/>
        </p:xfrm>
        <a:graphic>
          <a:graphicData uri="http://schemas.openxmlformats.org/presentationml/2006/ole">
            <mc:AlternateContent xmlns:mc="http://schemas.openxmlformats.org/markup-compatibility/2006">
              <mc:Choice xmlns:v="urn:schemas-microsoft-com:vml" Requires="v">
                <p:oleObj spid="_x0000_s54278" name="Dokument" r:id="rId3" imgW="5756788" imgH="6932804" progId="Word.Document.12">
                  <p:embed/>
                </p:oleObj>
              </mc:Choice>
              <mc:Fallback>
                <p:oleObj name="Dokument" r:id="rId3" imgW="5756788" imgH="6932804" progId="Word.Document.12">
                  <p:embed/>
                  <p:pic>
                    <p:nvPicPr>
                      <p:cNvPr id="0" name=""/>
                      <p:cNvPicPr/>
                      <p:nvPr/>
                    </p:nvPicPr>
                    <p:blipFill>
                      <a:blip r:embed="rId4"/>
                      <a:stretch>
                        <a:fillRect/>
                      </a:stretch>
                    </p:blipFill>
                    <p:spPr>
                      <a:xfrm>
                        <a:off x="2425530" y="1602000"/>
                        <a:ext cx="4364948" cy="5256000"/>
                      </a:xfrm>
                      <a:prstGeom prst="rect">
                        <a:avLst/>
                      </a:prstGeom>
                    </p:spPr>
                  </p:pic>
                </p:oleObj>
              </mc:Fallback>
            </mc:AlternateContent>
          </a:graphicData>
        </a:graphic>
      </p:graphicFrame>
    </p:spTree>
    <p:extLst>
      <p:ext uri="{BB962C8B-B14F-4D97-AF65-F5344CB8AC3E}">
        <p14:creationId xmlns:p14="http://schemas.microsoft.com/office/powerpoint/2010/main" val="4190287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971600" y="188640"/>
            <a:ext cx="7272808" cy="461665"/>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a:t>
            </a:r>
            <a:r>
              <a:rPr lang="pl-PL" sz="1200" b="1" i="1" dirty="0" smtClean="0">
                <a:solidFill>
                  <a:srgbClr val="0070C0"/>
                </a:solidFill>
                <a:latin typeface="Arial Black" pitchFamily="34" charset="0"/>
                <a:cs typeface="Arial" pitchFamily="34" charset="0"/>
              </a:rPr>
              <a:t>PUBLICZNEGO </a:t>
            </a:r>
            <a:r>
              <a:rPr lang="pl-PL" sz="1200" b="1" i="1" dirty="0">
                <a:solidFill>
                  <a:srgbClr val="0070C0"/>
                </a:solidFill>
                <a:latin typeface="Arial Black" pitchFamily="34" charset="0"/>
                <a:cs typeface="Arial" pitchFamily="34" charset="0"/>
              </a:rPr>
              <a:t>W SZCZECIŃSKIM OBSZARZE </a:t>
            </a:r>
            <a:r>
              <a:rPr lang="pl-PL" sz="1200" b="1" i="1" dirty="0" smtClean="0">
                <a:solidFill>
                  <a:srgbClr val="0070C0"/>
                </a:solidFill>
                <a:latin typeface="Arial Black" pitchFamily="34" charset="0"/>
                <a:cs typeface="Arial" pitchFamily="34" charset="0"/>
              </a:rPr>
              <a:t>METROPOLITALNYM</a:t>
            </a:r>
          </a:p>
        </p:txBody>
      </p:sp>
      <p:graphicFrame>
        <p:nvGraphicFramePr>
          <p:cNvPr id="3" name="Tabela 2"/>
          <p:cNvGraphicFramePr>
            <a:graphicFrameLocks noGrp="1"/>
          </p:cNvGraphicFramePr>
          <p:nvPr>
            <p:extLst>
              <p:ext uri="{D42A27DB-BD31-4B8C-83A1-F6EECF244321}">
                <p14:modId xmlns:p14="http://schemas.microsoft.com/office/powerpoint/2010/main" val="2254418719"/>
              </p:ext>
            </p:extLst>
          </p:nvPr>
        </p:nvGraphicFramePr>
        <p:xfrm>
          <a:off x="1691680" y="911916"/>
          <a:ext cx="5616624" cy="5697576"/>
        </p:xfrm>
        <a:graphic>
          <a:graphicData uri="http://schemas.openxmlformats.org/drawingml/2006/table">
            <a:tbl>
              <a:tblPr firstRow="1" firstCol="1" bandRow="1">
                <a:tableStyleId>{5C22544A-7EE6-4342-B048-85BDC9FD1C3A}</a:tableStyleId>
              </a:tblPr>
              <a:tblGrid>
                <a:gridCol w="2808312"/>
                <a:gridCol w="2808312"/>
              </a:tblGrid>
              <a:tr h="127108">
                <a:tc>
                  <a:txBody>
                    <a:bodyPr/>
                    <a:lstStyle/>
                    <a:p>
                      <a:pPr marL="248285" indent="-248285" algn="ctr">
                        <a:spcAft>
                          <a:spcPts val="0"/>
                        </a:spcAft>
                      </a:pPr>
                      <a:r>
                        <a:rPr lang="pl-PL" sz="800" dirty="0">
                          <a:effectLst/>
                          <a:latin typeface="Arial" pitchFamily="34" charset="0"/>
                          <a:cs typeface="Arial" pitchFamily="34" charset="0"/>
                        </a:rPr>
                        <a:t>Silne strony</a:t>
                      </a:r>
                      <a:endParaRPr lang="pl-PL" sz="800" dirty="0">
                        <a:effectLst/>
                        <a:latin typeface="Arial" pitchFamily="34" charset="0"/>
                        <a:ea typeface="Calibri"/>
                        <a:cs typeface="Arial" pitchFamily="34" charset="0"/>
                      </a:endParaRPr>
                    </a:p>
                  </a:txBody>
                  <a:tcPr marL="50790" marR="50790" marT="0" marB="0"/>
                </a:tc>
                <a:tc>
                  <a:txBody>
                    <a:bodyPr/>
                    <a:lstStyle/>
                    <a:p>
                      <a:pPr marL="248285" indent="-248285" algn="ctr">
                        <a:spcAft>
                          <a:spcPts val="0"/>
                        </a:spcAft>
                      </a:pPr>
                      <a:r>
                        <a:rPr lang="pl-PL" sz="800">
                          <a:effectLst/>
                          <a:latin typeface="Arial" pitchFamily="34" charset="0"/>
                          <a:cs typeface="Arial" pitchFamily="34" charset="0"/>
                        </a:rPr>
                        <a:t>Słabe strony</a:t>
                      </a:r>
                      <a:endParaRPr lang="pl-PL" sz="800">
                        <a:effectLst/>
                        <a:latin typeface="Arial" pitchFamily="34" charset="0"/>
                        <a:ea typeface="Calibri"/>
                        <a:cs typeface="Arial" pitchFamily="34" charset="0"/>
                      </a:endParaRPr>
                    </a:p>
                  </a:txBody>
                  <a:tcPr marL="50790" marR="50790" marT="0" marB="0"/>
                </a:tc>
              </a:tr>
              <a:tr h="5570468">
                <a:tc>
                  <a:txBody>
                    <a:bodyPr/>
                    <a:lstStyle/>
                    <a:p>
                      <a:pPr marL="342900" lvl="0" indent="-342900" algn="just">
                        <a:spcAft>
                          <a:spcPts val="0"/>
                        </a:spcAft>
                        <a:buFont typeface="Symbol"/>
                        <a:buChar char=""/>
                      </a:pPr>
                      <a:r>
                        <a:rPr lang="pl-PL" sz="800" dirty="0">
                          <a:effectLst/>
                          <a:latin typeface="Arial" pitchFamily="34" charset="0"/>
                          <a:cs typeface="Arial" pitchFamily="34" charset="0"/>
                        </a:rPr>
                        <a:t>Dobrze rozwinięta sieć dróg </a:t>
                      </a:r>
                      <a:r>
                        <a:rPr lang="pl-PL" sz="800" dirty="0" smtClean="0">
                          <a:effectLst/>
                          <a:latin typeface="Arial" pitchFamily="34" charset="0"/>
                          <a:cs typeface="Arial" pitchFamily="34" charset="0"/>
                        </a:rPr>
                        <a:t>krajowych                                     i </a:t>
                      </a:r>
                      <a:r>
                        <a:rPr lang="pl-PL" sz="800" dirty="0">
                          <a:effectLst/>
                          <a:latin typeface="Arial" pitchFamily="34" charset="0"/>
                          <a:cs typeface="Arial" pitchFamily="34" charset="0"/>
                        </a:rPr>
                        <a:t>wojewódzkich</a:t>
                      </a:r>
                    </a:p>
                    <a:p>
                      <a:pPr marL="342900" lvl="0" indent="-342900" algn="just">
                        <a:spcAft>
                          <a:spcPts val="0"/>
                        </a:spcAft>
                        <a:buFont typeface="Symbol"/>
                        <a:buChar char=""/>
                      </a:pPr>
                      <a:r>
                        <a:rPr lang="pl-PL" sz="800" dirty="0">
                          <a:effectLst/>
                          <a:latin typeface="Arial" pitchFamily="34" charset="0"/>
                          <a:cs typeface="Arial" pitchFamily="34" charset="0"/>
                        </a:rPr>
                        <a:t>Dobrze rozwinięta sieć linii kolejowych </a:t>
                      </a:r>
                    </a:p>
                    <a:p>
                      <a:pPr marL="342900" lvl="0" indent="-342900" algn="just">
                        <a:spcAft>
                          <a:spcPts val="0"/>
                        </a:spcAft>
                        <a:buFont typeface="Symbol"/>
                        <a:buChar char=""/>
                      </a:pPr>
                      <a:r>
                        <a:rPr lang="pl-PL" sz="800" dirty="0">
                          <a:effectLst/>
                          <a:latin typeface="Arial" pitchFamily="34" charset="0"/>
                          <a:cs typeface="Arial" pitchFamily="34" charset="0"/>
                        </a:rPr>
                        <a:t>Znaczna ilość linii tramwajowych                 </a:t>
                      </a:r>
                      <a:r>
                        <a:rPr lang="pl-PL" sz="800" dirty="0" smtClean="0">
                          <a:effectLst/>
                          <a:latin typeface="Arial" pitchFamily="34" charset="0"/>
                          <a:cs typeface="Arial" pitchFamily="34" charset="0"/>
                        </a:rPr>
                        <a:t>                         </a:t>
                      </a:r>
                      <a:r>
                        <a:rPr lang="pl-PL" sz="800" dirty="0">
                          <a:effectLst/>
                          <a:latin typeface="Arial" pitchFamily="34" charset="0"/>
                          <a:cs typeface="Arial" pitchFamily="34" charset="0"/>
                        </a:rPr>
                        <a:t>z wydzielonym torowiskiem</a:t>
                      </a:r>
                    </a:p>
                    <a:p>
                      <a:pPr marL="342900" lvl="0" indent="-342900" algn="just">
                        <a:spcAft>
                          <a:spcPts val="0"/>
                        </a:spcAft>
                        <a:buFont typeface="Symbol"/>
                        <a:buChar char=""/>
                      </a:pPr>
                      <a:r>
                        <a:rPr lang="pl-PL" sz="800" dirty="0">
                          <a:effectLst/>
                          <a:latin typeface="Arial" pitchFamily="34" charset="0"/>
                          <a:cs typeface="Arial" pitchFamily="34" charset="0"/>
                        </a:rPr>
                        <a:t>Możliwości terenowe rozwoju sieci tramwajowej</a:t>
                      </a:r>
                    </a:p>
                    <a:p>
                      <a:pPr marL="342900" lvl="0" indent="-342900" algn="just">
                        <a:spcAft>
                          <a:spcPts val="0"/>
                        </a:spcAft>
                        <a:buFont typeface="Symbol"/>
                        <a:buChar char=""/>
                      </a:pPr>
                      <a:r>
                        <a:rPr lang="pl-PL" sz="800" dirty="0">
                          <a:effectLst/>
                          <a:latin typeface="Arial" pitchFamily="34" charset="0"/>
                          <a:cs typeface="Arial" pitchFamily="34" charset="0"/>
                        </a:rPr>
                        <a:t>Systematyczne zakupy taboru dla transportu publicznego</a:t>
                      </a:r>
                    </a:p>
                    <a:p>
                      <a:pPr marL="342900" lvl="0" indent="-342900" algn="just">
                        <a:spcAft>
                          <a:spcPts val="0"/>
                        </a:spcAft>
                        <a:buFont typeface="Symbol"/>
                        <a:buChar char=""/>
                      </a:pPr>
                      <a:r>
                        <a:rPr lang="pl-PL" sz="800" dirty="0">
                          <a:effectLst/>
                          <a:latin typeface="Arial" pitchFamily="34" charset="0"/>
                          <a:cs typeface="Arial" pitchFamily="34" charset="0"/>
                        </a:rPr>
                        <a:t>Usytuowanie lotniska regionalnego</a:t>
                      </a:r>
                    </a:p>
                    <a:p>
                      <a:pPr marL="342900" lvl="0" indent="-342900" algn="just">
                        <a:spcAft>
                          <a:spcPts val="0"/>
                        </a:spcAft>
                        <a:buFont typeface="Symbol"/>
                        <a:buChar char=""/>
                      </a:pPr>
                      <a:r>
                        <a:rPr lang="pl-PL" sz="800" dirty="0">
                          <a:effectLst/>
                          <a:latin typeface="Arial" pitchFamily="34" charset="0"/>
                          <a:cs typeface="Arial" pitchFamily="34" charset="0"/>
                        </a:rPr>
                        <a:t>Usytuowanie w Szczecinie lotniska mogącego spełniać uzupełniająca </a:t>
                      </a:r>
                      <a:r>
                        <a:rPr lang="pl-PL" sz="800" dirty="0" smtClean="0">
                          <a:effectLst/>
                          <a:latin typeface="Arial" pitchFamily="34" charset="0"/>
                          <a:cs typeface="Arial" pitchFamily="34" charset="0"/>
                        </a:rPr>
                        <a:t>rolę </a:t>
                      </a:r>
                      <a:r>
                        <a:rPr lang="pl-PL" sz="800" dirty="0">
                          <a:effectLst/>
                          <a:latin typeface="Arial" pitchFamily="34" charset="0"/>
                          <a:cs typeface="Arial" pitchFamily="34" charset="0"/>
                        </a:rPr>
                        <a:t>w stosunku do lotniska regionalnego</a:t>
                      </a:r>
                    </a:p>
                    <a:p>
                      <a:pPr marL="342900" lvl="0" indent="-342900" algn="just">
                        <a:spcAft>
                          <a:spcPts val="0"/>
                        </a:spcAft>
                        <a:buFont typeface="Symbol"/>
                        <a:buChar char=""/>
                      </a:pPr>
                      <a:r>
                        <a:rPr lang="pl-PL" sz="800" dirty="0">
                          <a:effectLst/>
                          <a:latin typeface="Arial" pitchFamily="34" charset="0"/>
                          <a:cs typeface="Arial" pitchFamily="34" charset="0"/>
                        </a:rPr>
                        <a:t>Położenie większości gmin nad wodami śródlądowymi</a:t>
                      </a:r>
                    </a:p>
                    <a:p>
                      <a:pPr marL="342900" lvl="0" indent="-342900" algn="just">
                        <a:spcAft>
                          <a:spcPts val="0"/>
                        </a:spcAft>
                        <a:buFont typeface="Symbol"/>
                        <a:buChar char=""/>
                      </a:pPr>
                      <a:r>
                        <a:rPr lang="pl-PL" sz="800" dirty="0">
                          <a:effectLst/>
                          <a:latin typeface="Arial" pitchFamily="34" charset="0"/>
                          <a:cs typeface="Arial" pitchFamily="34" charset="0"/>
                        </a:rPr>
                        <a:t>Znaczne zaangażowanie wielu </a:t>
                      </a:r>
                      <a:r>
                        <a:rPr lang="pl-PL" sz="800" dirty="0" smtClean="0">
                          <a:effectLst/>
                          <a:latin typeface="Arial" pitchFamily="34" charset="0"/>
                          <a:cs typeface="Arial" pitchFamily="34" charset="0"/>
                        </a:rPr>
                        <a:t>gmin                                         i </a:t>
                      </a:r>
                      <a:r>
                        <a:rPr lang="pl-PL" sz="800" dirty="0">
                          <a:effectLst/>
                          <a:latin typeface="Arial" pitchFamily="34" charset="0"/>
                          <a:cs typeface="Arial" pitchFamily="34" charset="0"/>
                        </a:rPr>
                        <a:t>samorządu województwa                           </a:t>
                      </a:r>
                      <a:r>
                        <a:rPr lang="pl-PL" sz="800" dirty="0" smtClean="0">
                          <a:effectLst/>
                          <a:latin typeface="Arial" pitchFamily="34" charset="0"/>
                          <a:cs typeface="Arial" pitchFamily="34" charset="0"/>
                        </a:rPr>
                        <a:t>                         </a:t>
                      </a:r>
                      <a:r>
                        <a:rPr lang="pl-PL" sz="800" dirty="0">
                          <a:effectLst/>
                          <a:latin typeface="Arial" pitchFamily="34" charset="0"/>
                          <a:cs typeface="Arial" pitchFamily="34" charset="0"/>
                        </a:rPr>
                        <a:t>w dofinansowanie transportu publicznego</a:t>
                      </a:r>
                    </a:p>
                    <a:p>
                      <a:pPr marL="342900" lvl="0" indent="-342900" algn="just">
                        <a:spcAft>
                          <a:spcPts val="0"/>
                        </a:spcAft>
                        <a:buFont typeface="Symbol"/>
                        <a:buChar char=""/>
                      </a:pPr>
                      <a:r>
                        <a:rPr lang="pl-PL" sz="800" dirty="0">
                          <a:effectLst/>
                          <a:latin typeface="Arial" pitchFamily="34" charset="0"/>
                          <a:cs typeface="Arial" pitchFamily="34" charset="0"/>
                        </a:rPr>
                        <a:t>Dobra współpraca niektórych gmin        </a:t>
                      </a:r>
                      <a:r>
                        <a:rPr lang="pl-PL" sz="800" dirty="0" smtClean="0">
                          <a:effectLst/>
                          <a:latin typeface="Arial" pitchFamily="34" charset="0"/>
                          <a:cs typeface="Arial" pitchFamily="34" charset="0"/>
                        </a:rPr>
                        <a:t>                              </a:t>
                      </a:r>
                      <a:r>
                        <a:rPr lang="pl-PL" sz="800" dirty="0">
                          <a:effectLst/>
                          <a:latin typeface="Arial" pitchFamily="34" charset="0"/>
                          <a:cs typeface="Arial" pitchFamily="34" charset="0"/>
                        </a:rPr>
                        <a:t>w tworzeniu wspólnej sieci transportu </a:t>
                      </a:r>
                      <a:r>
                        <a:rPr lang="pl-PL" sz="800" dirty="0" smtClean="0">
                          <a:effectLst/>
                          <a:latin typeface="Arial" pitchFamily="34" charset="0"/>
                          <a:cs typeface="Arial" pitchFamily="34" charset="0"/>
                        </a:rPr>
                        <a:t>publicznego</a:t>
                      </a:r>
                    </a:p>
                    <a:p>
                      <a:pPr marL="342900" marR="0" lvl="0" indent="-342900" algn="just" defTabSz="914400" rtl="0" eaLnBrk="1" fontAlgn="auto" latinLnBrk="0" hangingPunct="1">
                        <a:lnSpc>
                          <a:spcPct val="100000"/>
                        </a:lnSpc>
                        <a:spcBef>
                          <a:spcPts val="0"/>
                        </a:spcBef>
                        <a:spcAft>
                          <a:spcPts val="0"/>
                        </a:spcAft>
                        <a:buClrTx/>
                        <a:buSzTx/>
                        <a:buFont typeface="Symbol"/>
                        <a:buChar char=""/>
                        <a:tabLst/>
                        <a:defRPr/>
                      </a:pPr>
                      <a:r>
                        <a:rPr lang="pl-PL" sz="800" dirty="0" smtClean="0">
                          <a:effectLst/>
                          <a:latin typeface="Arial" pitchFamily="34" charset="0"/>
                          <a:cs typeface="Arial" pitchFamily="34" charset="0"/>
                        </a:rPr>
                        <a:t>Utworzenie Stowarzyszenia Szczecińskiego Obszaru Metropolitalnego umożliwi koordynować działania gmin także                         w transporcie publicznym</a:t>
                      </a:r>
                      <a:endParaRPr lang="pl-PL" sz="800" dirty="0">
                        <a:effectLst/>
                        <a:latin typeface="Arial" pitchFamily="34" charset="0"/>
                        <a:cs typeface="Arial" pitchFamily="34" charset="0"/>
                      </a:endParaRPr>
                    </a:p>
                    <a:p>
                      <a:pPr marL="342900" lvl="0" indent="-342900" algn="just">
                        <a:spcAft>
                          <a:spcPts val="0"/>
                        </a:spcAft>
                        <a:buFont typeface="Symbol"/>
                        <a:buChar char=""/>
                      </a:pPr>
                      <a:r>
                        <a:rPr lang="pl-PL" sz="800" dirty="0">
                          <a:effectLst/>
                          <a:latin typeface="Arial" pitchFamily="34" charset="0"/>
                          <a:cs typeface="Arial" pitchFamily="34" charset="0"/>
                        </a:rPr>
                        <a:t>Przygraniczne położenie gmin</a:t>
                      </a:r>
                    </a:p>
                    <a:p>
                      <a:pPr marL="342900" lvl="0" indent="-342900" algn="just">
                        <a:spcAft>
                          <a:spcPts val="0"/>
                        </a:spcAft>
                        <a:buFont typeface="Symbol"/>
                        <a:buChar char=""/>
                      </a:pPr>
                      <a:r>
                        <a:rPr lang="pl-PL" sz="800" dirty="0">
                          <a:effectLst/>
                          <a:latin typeface="Arial" pitchFamily="34" charset="0"/>
                          <a:cs typeface="Arial" pitchFamily="34" charset="0"/>
                        </a:rPr>
                        <a:t>Dobre powiazania z siecią transportową Niemiec</a:t>
                      </a:r>
                    </a:p>
                    <a:p>
                      <a:pPr marL="342900" lvl="0" indent="-342900" algn="just">
                        <a:spcAft>
                          <a:spcPts val="0"/>
                        </a:spcAft>
                        <a:buFont typeface="Symbol"/>
                        <a:buChar char=""/>
                      </a:pPr>
                      <a:r>
                        <a:rPr lang="pl-PL" sz="800" dirty="0">
                          <a:effectLst/>
                          <a:latin typeface="Arial" pitchFamily="34" charset="0"/>
                          <a:cs typeface="Arial" pitchFamily="34" charset="0"/>
                        </a:rPr>
                        <a:t>System płatnego </a:t>
                      </a:r>
                      <a:r>
                        <a:rPr lang="pl-PL" sz="800" dirty="0" smtClean="0">
                          <a:effectLst/>
                          <a:latin typeface="Arial" pitchFamily="34" charset="0"/>
                          <a:cs typeface="Arial" pitchFamily="34" charset="0"/>
                        </a:rPr>
                        <a:t>parkowania </a:t>
                      </a:r>
                      <a:r>
                        <a:rPr lang="pl-PL" sz="800" dirty="0">
                          <a:effectLst/>
                          <a:latin typeface="Arial" pitchFamily="34" charset="0"/>
                          <a:cs typeface="Arial" pitchFamily="34" charset="0"/>
                        </a:rPr>
                        <a:t>w centralnym obszarze Miasta Szczecina</a:t>
                      </a:r>
                    </a:p>
                    <a:p>
                      <a:pPr marL="342900" lvl="0" indent="-342900" algn="just">
                        <a:spcAft>
                          <a:spcPts val="0"/>
                        </a:spcAft>
                        <a:buFont typeface="Symbol"/>
                        <a:buChar char=""/>
                      </a:pPr>
                      <a:r>
                        <a:rPr lang="pl-PL" sz="800" dirty="0">
                          <a:effectLst/>
                          <a:latin typeface="Arial" pitchFamily="34" charset="0"/>
                          <a:cs typeface="Arial" pitchFamily="34" charset="0"/>
                        </a:rPr>
                        <a:t>Systematyczny rozwój sieci sieć dróg rowerowych</a:t>
                      </a:r>
                    </a:p>
                    <a:p>
                      <a:pPr marL="342900" lvl="0" indent="-342900" algn="just">
                        <a:spcAft>
                          <a:spcPts val="0"/>
                        </a:spcAft>
                        <a:buFont typeface="Symbol"/>
                        <a:buChar char=""/>
                      </a:pPr>
                      <a:r>
                        <a:rPr lang="pl-PL" sz="800" dirty="0">
                          <a:effectLst/>
                          <a:latin typeface="Arial" pitchFamily="34" charset="0"/>
                          <a:cs typeface="Arial" pitchFamily="34" charset="0"/>
                        </a:rPr>
                        <a:t>Duża ilość portów i przystani wodnych</a:t>
                      </a:r>
                    </a:p>
                    <a:p>
                      <a:pPr marL="342900" lvl="0" indent="-342900" algn="l">
                        <a:spcAft>
                          <a:spcPts val="0"/>
                        </a:spcAft>
                        <a:buFont typeface="Symbol"/>
                        <a:buChar char=""/>
                      </a:pPr>
                      <a:r>
                        <a:rPr lang="pl-PL" sz="800" dirty="0" smtClean="0">
                          <a:effectLst/>
                          <a:latin typeface="Arial" pitchFamily="34" charset="0"/>
                          <a:cs typeface="Arial" pitchFamily="34" charset="0"/>
                        </a:rPr>
                        <a:t>Widoczny</a:t>
                      </a:r>
                      <a:r>
                        <a:rPr lang="pl-PL" sz="800" baseline="0" dirty="0" smtClean="0">
                          <a:effectLst/>
                          <a:latin typeface="Arial" pitchFamily="34" charset="0"/>
                          <a:cs typeface="Arial" pitchFamily="34" charset="0"/>
                        </a:rPr>
                        <a:t> </a:t>
                      </a:r>
                      <a:r>
                        <a:rPr lang="pl-PL" sz="800" dirty="0" smtClean="0">
                          <a:effectLst/>
                          <a:latin typeface="Arial" pitchFamily="34" charset="0"/>
                          <a:cs typeface="Arial" pitchFamily="34" charset="0"/>
                        </a:rPr>
                        <a:t>postęp  w </a:t>
                      </a:r>
                      <a:r>
                        <a:rPr lang="pl-PL" sz="800" dirty="0">
                          <a:effectLst/>
                          <a:latin typeface="Arial" pitchFamily="34" charset="0"/>
                          <a:cs typeface="Arial" pitchFamily="34" charset="0"/>
                        </a:rPr>
                        <a:t>dostosowywaniu infrastruktury </a:t>
                      </a:r>
                      <a:r>
                        <a:rPr lang="pl-PL" sz="800" dirty="0" smtClean="0">
                          <a:effectLst/>
                          <a:latin typeface="Arial" pitchFamily="34" charset="0"/>
                          <a:cs typeface="Arial" pitchFamily="34" charset="0"/>
                        </a:rPr>
                        <a:t>drogowej  </a:t>
                      </a:r>
                      <a:r>
                        <a:rPr lang="pl-PL" sz="800" dirty="0">
                          <a:effectLst/>
                          <a:latin typeface="Arial" pitchFamily="34" charset="0"/>
                          <a:cs typeface="Arial" pitchFamily="34" charset="0"/>
                        </a:rPr>
                        <a:t>i transportu zbiorowego do potrzeb osób niepełnosprawnych w komunikacji miejskiej Szczecina i Stargardu Szczecińskiego  </a:t>
                      </a:r>
                      <a:endParaRPr lang="pl-PL" sz="800" dirty="0">
                        <a:effectLst/>
                        <a:latin typeface="Arial" pitchFamily="34" charset="0"/>
                        <a:ea typeface="Calibri"/>
                        <a:cs typeface="Arial" pitchFamily="34" charset="0"/>
                      </a:endParaRPr>
                    </a:p>
                  </a:txBody>
                  <a:tcPr marL="50790" marR="50790" marT="0" marB="0"/>
                </a:tc>
                <a:tc>
                  <a:txBody>
                    <a:bodyPr/>
                    <a:lstStyle/>
                    <a:p>
                      <a:pPr marL="342900" lvl="0" indent="-342900" algn="just">
                        <a:spcAft>
                          <a:spcPts val="0"/>
                        </a:spcAft>
                        <a:buFont typeface="Symbol"/>
                        <a:buChar char=""/>
                      </a:pPr>
                      <a:r>
                        <a:rPr lang="pl-PL" sz="800" dirty="0">
                          <a:effectLst/>
                          <a:latin typeface="Arial" pitchFamily="34" charset="0"/>
                          <a:cs typeface="Arial" pitchFamily="34" charset="0"/>
                        </a:rPr>
                        <a:t>Niezadawalający stan dróg powiatowych </a:t>
                      </a:r>
                      <a:r>
                        <a:rPr lang="pl-PL" sz="800" dirty="0" smtClean="0">
                          <a:effectLst/>
                          <a:latin typeface="Arial" pitchFamily="34" charset="0"/>
                          <a:cs typeface="Arial" pitchFamily="34" charset="0"/>
                        </a:rPr>
                        <a:t>                                 i </a:t>
                      </a:r>
                      <a:r>
                        <a:rPr lang="pl-PL" sz="800" dirty="0">
                          <a:effectLst/>
                          <a:latin typeface="Arial" pitchFamily="34" charset="0"/>
                          <a:cs typeface="Arial" pitchFamily="34" charset="0"/>
                        </a:rPr>
                        <a:t>gminnych</a:t>
                      </a:r>
                    </a:p>
                    <a:p>
                      <a:pPr marL="342900" lvl="0" indent="-342900" algn="just">
                        <a:spcAft>
                          <a:spcPts val="0"/>
                        </a:spcAft>
                        <a:buFont typeface="Symbol"/>
                        <a:buChar char=""/>
                      </a:pPr>
                      <a:r>
                        <a:rPr lang="pl-PL" sz="800" dirty="0">
                          <a:effectLst/>
                          <a:latin typeface="Arial" pitchFamily="34" charset="0"/>
                          <a:cs typeface="Arial" pitchFamily="34" charset="0"/>
                        </a:rPr>
                        <a:t>Brak tras obwodowych w </a:t>
                      </a:r>
                      <a:r>
                        <a:rPr lang="pl-PL" sz="800" dirty="0" smtClean="0">
                          <a:effectLst/>
                          <a:latin typeface="Arial" pitchFamily="34" charset="0"/>
                          <a:cs typeface="Arial" pitchFamily="34" charset="0"/>
                        </a:rPr>
                        <a:t>Szczecinie  </a:t>
                      </a:r>
                      <a:r>
                        <a:rPr lang="pl-PL" sz="800" dirty="0">
                          <a:effectLst/>
                          <a:latin typeface="Arial" pitchFamily="34" charset="0"/>
                          <a:cs typeface="Arial" pitchFamily="34" charset="0"/>
                        </a:rPr>
                        <a:t>i wokół Szczecina</a:t>
                      </a:r>
                    </a:p>
                    <a:p>
                      <a:pPr marL="342900" lvl="0" indent="-342900" algn="just">
                        <a:spcAft>
                          <a:spcPts val="0"/>
                        </a:spcAft>
                        <a:buFont typeface="Symbol"/>
                        <a:buChar char=""/>
                      </a:pPr>
                      <a:r>
                        <a:rPr lang="pl-PL" sz="800" dirty="0">
                          <a:effectLst/>
                          <a:latin typeface="Arial" pitchFamily="34" charset="0"/>
                          <a:cs typeface="Arial" pitchFamily="34" charset="0"/>
                        </a:rPr>
                        <a:t>Rozproszenie przystanków autobusowych </a:t>
                      </a:r>
                      <a:r>
                        <a:rPr lang="pl-PL" sz="800" dirty="0" smtClean="0">
                          <a:effectLst/>
                          <a:latin typeface="Arial" pitchFamily="34" charset="0"/>
                          <a:cs typeface="Arial" pitchFamily="34" charset="0"/>
                        </a:rPr>
                        <a:t>                                  i </a:t>
                      </a:r>
                      <a:r>
                        <a:rPr lang="pl-PL" sz="800" dirty="0">
                          <a:effectLst/>
                          <a:latin typeface="Arial" pitchFamily="34" charset="0"/>
                          <a:cs typeface="Arial" pitchFamily="34" charset="0"/>
                        </a:rPr>
                        <a:t>mikrobusowych wokół dworców kolejowych </a:t>
                      </a:r>
                      <a:r>
                        <a:rPr lang="pl-PL" sz="800" dirty="0" smtClean="0">
                          <a:effectLst/>
                          <a:latin typeface="Arial" pitchFamily="34" charset="0"/>
                          <a:cs typeface="Arial" pitchFamily="34" charset="0"/>
                        </a:rPr>
                        <a:t>                                w</a:t>
                      </a:r>
                      <a:r>
                        <a:rPr lang="pl-PL" sz="800" baseline="0" dirty="0" smtClean="0">
                          <a:effectLst/>
                          <a:latin typeface="Arial" pitchFamily="34" charset="0"/>
                          <a:cs typeface="Arial" pitchFamily="34" charset="0"/>
                        </a:rPr>
                        <a:t> </a:t>
                      </a:r>
                      <a:r>
                        <a:rPr lang="pl-PL" sz="800" dirty="0" smtClean="0">
                          <a:effectLst/>
                          <a:latin typeface="Arial" pitchFamily="34" charset="0"/>
                          <a:cs typeface="Arial" pitchFamily="34" charset="0"/>
                        </a:rPr>
                        <a:t>Szczecinie                                                           </a:t>
                      </a:r>
                      <a:r>
                        <a:rPr lang="pl-PL" sz="800" dirty="0">
                          <a:effectLst/>
                          <a:latin typeface="Arial" pitchFamily="34" charset="0"/>
                          <a:cs typeface="Arial" pitchFamily="34" charset="0"/>
                        </a:rPr>
                        <a:t>i Stargardzie Szczecińskim</a:t>
                      </a:r>
                    </a:p>
                    <a:p>
                      <a:pPr marL="342900" lvl="0" indent="-342900" algn="just">
                        <a:spcAft>
                          <a:spcPts val="0"/>
                        </a:spcAft>
                        <a:buFont typeface="Symbol"/>
                        <a:buChar char=""/>
                      </a:pPr>
                      <a:r>
                        <a:rPr lang="pl-PL" sz="800" dirty="0">
                          <a:effectLst/>
                          <a:latin typeface="Arial" pitchFamily="34" charset="0"/>
                          <a:cs typeface="Arial" pitchFamily="34" charset="0"/>
                        </a:rPr>
                        <a:t>Brak miejsc parkingowych wokół dworców kolejowych szczególnie                     w Szczecinie i Stargardzie Szczecińskim</a:t>
                      </a:r>
                    </a:p>
                    <a:p>
                      <a:pPr marL="342900" lvl="0" indent="-342900" algn="just">
                        <a:spcAft>
                          <a:spcPts val="0"/>
                        </a:spcAft>
                        <a:buFont typeface="Symbol"/>
                        <a:buChar char=""/>
                      </a:pPr>
                      <a:r>
                        <a:rPr lang="pl-PL" sz="800" dirty="0">
                          <a:effectLst/>
                          <a:latin typeface="Arial" pitchFamily="34" charset="0"/>
                          <a:cs typeface="Arial" pitchFamily="34" charset="0"/>
                        </a:rPr>
                        <a:t>Niepełne wykorzystanie sieci kolejowej dla transportu publicznego</a:t>
                      </a:r>
                    </a:p>
                    <a:p>
                      <a:pPr marL="342900" lvl="0" indent="-342900" algn="just">
                        <a:spcAft>
                          <a:spcPts val="0"/>
                        </a:spcAft>
                        <a:buFont typeface="Symbol"/>
                        <a:buChar char=""/>
                      </a:pPr>
                      <a:r>
                        <a:rPr lang="pl-PL" sz="800" dirty="0">
                          <a:effectLst/>
                          <a:latin typeface="Arial" pitchFamily="34" charset="0"/>
                          <a:cs typeface="Arial" pitchFamily="34" charset="0"/>
                        </a:rPr>
                        <a:t>Znaczne zaległości w rozbudowie sieci tramwajowej w Szczecinie</a:t>
                      </a:r>
                    </a:p>
                    <a:p>
                      <a:pPr marL="342900" lvl="0" indent="-342900" algn="just">
                        <a:spcAft>
                          <a:spcPts val="0"/>
                        </a:spcAft>
                        <a:buFont typeface="Symbol"/>
                        <a:buChar char=""/>
                      </a:pPr>
                      <a:r>
                        <a:rPr lang="pl-PL" sz="800" dirty="0">
                          <a:effectLst/>
                          <a:latin typeface="Arial" pitchFamily="34" charset="0"/>
                          <a:cs typeface="Arial" pitchFamily="34" charset="0"/>
                        </a:rPr>
                        <a:t>Brak obsługi komunikacją szynową dużych osiedli mieszkaniowych usytuowanych w Szczecinie                           i okolicznych gminach</a:t>
                      </a:r>
                    </a:p>
                    <a:p>
                      <a:pPr marL="342900" lvl="0" indent="-342900" algn="just">
                        <a:spcAft>
                          <a:spcPts val="0"/>
                        </a:spcAft>
                        <a:buFont typeface="Symbol"/>
                        <a:buChar char=""/>
                      </a:pPr>
                      <a:r>
                        <a:rPr lang="pl-PL" sz="800" dirty="0">
                          <a:effectLst/>
                          <a:latin typeface="Arial" pitchFamily="34" charset="0"/>
                          <a:cs typeface="Arial" pitchFamily="34" charset="0"/>
                        </a:rPr>
                        <a:t>Brak wydzielonych pasów dla autobusów miejskich</a:t>
                      </a:r>
                    </a:p>
                    <a:p>
                      <a:pPr marL="342900" lvl="0" indent="-342900" algn="just">
                        <a:spcAft>
                          <a:spcPts val="0"/>
                        </a:spcAft>
                        <a:buFont typeface="Symbol"/>
                        <a:buChar char=""/>
                      </a:pPr>
                      <a:r>
                        <a:rPr lang="pl-PL" sz="800" dirty="0">
                          <a:effectLst/>
                          <a:latin typeface="Arial" pitchFamily="34" charset="0"/>
                          <a:cs typeface="Arial" pitchFamily="34" charset="0"/>
                        </a:rPr>
                        <a:t>Mała elastyczność sieci </a:t>
                      </a:r>
                      <a:r>
                        <a:rPr lang="pl-PL" sz="800" dirty="0" smtClean="0">
                          <a:effectLst/>
                          <a:latin typeface="Arial" pitchFamily="34" charset="0"/>
                          <a:cs typeface="Arial" pitchFamily="34" charset="0"/>
                        </a:rPr>
                        <a:t>tramwajowej </a:t>
                      </a:r>
                      <a:r>
                        <a:rPr lang="pl-PL" sz="800" dirty="0">
                          <a:effectLst/>
                          <a:latin typeface="Arial" pitchFamily="34" charset="0"/>
                          <a:cs typeface="Arial" pitchFamily="34" charset="0"/>
                        </a:rPr>
                        <a:t>w Szczecinie</a:t>
                      </a:r>
                    </a:p>
                    <a:p>
                      <a:pPr marL="342900" lvl="0" indent="-342900" algn="just">
                        <a:spcAft>
                          <a:spcPts val="0"/>
                        </a:spcAft>
                        <a:buFont typeface="Symbol"/>
                        <a:buChar char=""/>
                      </a:pPr>
                      <a:r>
                        <a:rPr lang="pl-PL" sz="800" dirty="0">
                          <a:effectLst/>
                          <a:latin typeface="Arial" pitchFamily="34" charset="0"/>
                          <a:cs typeface="Arial" pitchFamily="34" charset="0"/>
                        </a:rPr>
                        <a:t>Niepełne wykorzystanie transportu mikrobusami </a:t>
                      </a:r>
                      <a:r>
                        <a:rPr lang="pl-PL" sz="800" dirty="0" smtClean="0">
                          <a:effectLst/>
                          <a:latin typeface="Arial" pitchFamily="34" charset="0"/>
                          <a:cs typeface="Arial" pitchFamily="34" charset="0"/>
                        </a:rPr>
                        <a:t>                    z </a:t>
                      </a:r>
                      <a:r>
                        <a:rPr lang="pl-PL" sz="800" dirty="0">
                          <a:effectLst/>
                          <a:latin typeface="Arial" pitchFamily="34" charset="0"/>
                          <a:cs typeface="Arial" pitchFamily="34" charset="0"/>
                        </a:rPr>
                        <a:t>małych miejscowości        i peryferyjnych osiedli mieszkaniowych                             </a:t>
                      </a:r>
                    </a:p>
                    <a:p>
                      <a:pPr marL="342900" lvl="0" indent="-342900" algn="just">
                        <a:spcAft>
                          <a:spcPts val="0"/>
                        </a:spcAft>
                        <a:buFont typeface="Symbol"/>
                        <a:buChar char=""/>
                      </a:pPr>
                      <a:r>
                        <a:rPr lang="pl-PL" sz="800" dirty="0">
                          <a:effectLst/>
                          <a:latin typeface="Arial" pitchFamily="34" charset="0"/>
                          <a:cs typeface="Arial" pitchFamily="34" charset="0"/>
                        </a:rPr>
                        <a:t>Niska jakość informacji dla podróżnych szczególnie na liniach poza miejskich</a:t>
                      </a:r>
                    </a:p>
                    <a:p>
                      <a:pPr marL="342900" lvl="0" indent="-342900" algn="just">
                        <a:spcAft>
                          <a:spcPts val="0"/>
                        </a:spcAft>
                        <a:buFont typeface="Symbol"/>
                        <a:buChar char=""/>
                      </a:pPr>
                      <a:r>
                        <a:rPr lang="pl-PL" sz="800" dirty="0">
                          <a:effectLst/>
                          <a:latin typeface="Arial" pitchFamily="34" charset="0"/>
                          <a:cs typeface="Arial" pitchFamily="34" charset="0"/>
                        </a:rPr>
                        <a:t>Brak wspólnej polityki taryfowej </a:t>
                      </a:r>
                    </a:p>
                    <a:p>
                      <a:pPr marL="342900" lvl="0" indent="-342900" algn="just">
                        <a:spcAft>
                          <a:spcPts val="0"/>
                        </a:spcAft>
                        <a:buFont typeface="Symbol"/>
                        <a:buChar char=""/>
                      </a:pPr>
                      <a:r>
                        <a:rPr lang="pl-PL" sz="800" dirty="0">
                          <a:effectLst/>
                          <a:latin typeface="Arial" pitchFamily="34" charset="0"/>
                          <a:cs typeface="Arial" pitchFamily="34" charset="0"/>
                        </a:rPr>
                        <a:t>Brak integracji transportu </a:t>
                      </a:r>
                      <a:r>
                        <a:rPr lang="pl-PL" sz="800" dirty="0" smtClean="0">
                          <a:effectLst/>
                          <a:latin typeface="Arial" pitchFamily="34" charset="0"/>
                          <a:cs typeface="Arial" pitchFamily="34" charset="0"/>
                        </a:rPr>
                        <a:t>publicznego </a:t>
                      </a:r>
                      <a:r>
                        <a:rPr lang="pl-PL" sz="800" dirty="0">
                          <a:effectLst/>
                          <a:latin typeface="Arial" pitchFamily="34" charset="0"/>
                          <a:cs typeface="Arial" pitchFamily="34" charset="0"/>
                        </a:rPr>
                        <a:t>w węzłach komunikacyjnych</a:t>
                      </a:r>
                    </a:p>
                    <a:p>
                      <a:pPr marL="342900" lvl="0" indent="-342900" algn="just">
                        <a:spcAft>
                          <a:spcPts val="0"/>
                        </a:spcAft>
                        <a:buFont typeface="Symbol"/>
                        <a:buChar char=""/>
                      </a:pPr>
                      <a:r>
                        <a:rPr lang="pl-PL" sz="800" dirty="0">
                          <a:effectLst/>
                          <a:latin typeface="Arial" pitchFamily="34" charset="0"/>
                          <a:cs typeface="Arial" pitchFamily="34" charset="0"/>
                        </a:rPr>
                        <a:t>Brak parkingów typu „Parkuj i Jedź”</a:t>
                      </a:r>
                    </a:p>
                    <a:p>
                      <a:pPr marL="342900" lvl="0" indent="-342900" algn="just">
                        <a:spcAft>
                          <a:spcPts val="0"/>
                        </a:spcAft>
                        <a:buFont typeface="Symbol"/>
                        <a:buChar char=""/>
                      </a:pPr>
                      <a:r>
                        <a:rPr lang="pl-PL" sz="800" dirty="0">
                          <a:effectLst/>
                          <a:latin typeface="Arial" pitchFamily="34" charset="0"/>
                          <a:cs typeface="Arial" pitchFamily="34" charset="0"/>
                        </a:rPr>
                        <a:t>Brak nowoczesnego systemu zarządzania </a:t>
                      </a:r>
                      <a:r>
                        <a:rPr lang="pl-PL" sz="800" dirty="0" smtClean="0">
                          <a:effectLst/>
                          <a:latin typeface="Arial" pitchFamily="34" charset="0"/>
                          <a:cs typeface="Arial" pitchFamily="34" charset="0"/>
                        </a:rPr>
                        <a:t>                           i </a:t>
                      </a:r>
                      <a:r>
                        <a:rPr lang="pl-PL" sz="800" dirty="0">
                          <a:effectLst/>
                          <a:latin typeface="Arial" pitchFamily="34" charset="0"/>
                          <a:cs typeface="Arial" pitchFamily="34" charset="0"/>
                        </a:rPr>
                        <a:t>sterowania ruchem.</a:t>
                      </a:r>
                    </a:p>
                    <a:p>
                      <a:pPr marL="342900" lvl="0" indent="-342900" algn="just">
                        <a:spcAft>
                          <a:spcPts val="0"/>
                        </a:spcAft>
                        <a:buFont typeface="Symbol"/>
                        <a:buChar char=""/>
                      </a:pPr>
                      <a:r>
                        <a:rPr lang="pl-PL" sz="800" dirty="0">
                          <a:effectLst/>
                          <a:latin typeface="Arial" pitchFamily="34" charset="0"/>
                          <a:cs typeface="Arial" pitchFamily="34" charset="0"/>
                        </a:rPr>
                        <a:t>Brak jednego organizatora transportu publicznego</a:t>
                      </a:r>
                    </a:p>
                    <a:p>
                      <a:pPr marL="342900" lvl="0" indent="-342900" algn="just">
                        <a:spcAft>
                          <a:spcPts val="0"/>
                        </a:spcAft>
                        <a:buFont typeface="Symbol"/>
                        <a:buChar char=""/>
                      </a:pPr>
                      <a:r>
                        <a:rPr lang="pl-PL" sz="800" dirty="0">
                          <a:effectLst/>
                          <a:latin typeface="Arial" pitchFamily="34" charset="0"/>
                          <a:cs typeface="Arial" pitchFamily="34" charset="0"/>
                        </a:rPr>
                        <a:t>Niewielkie wykorzystanie transportu wodnego </a:t>
                      </a:r>
                    </a:p>
                    <a:p>
                      <a:pPr marL="248285" indent="-248285" algn="just">
                        <a:spcAft>
                          <a:spcPts val="0"/>
                        </a:spcAft>
                      </a:pPr>
                      <a:r>
                        <a:rPr lang="pl-PL" sz="800" dirty="0">
                          <a:effectLst/>
                          <a:latin typeface="Arial" pitchFamily="34" charset="0"/>
                          <a:cs typeface="Arial" pitchFamily="34" charset="0"/>
                        </a:rPr>
                        <a:t> </a:t>
                      </a:r>
                      <a:endParaRPr lang="pl-PL" sz="800" dirty="0">
                        <a:effectLst/>
                        <a:latin typeface="Arial" pitchFamily="34" charset="0"/>
                        <a:ea typeface="Calibri"/>
                        <a:cs typeface="Arial" pitchFamily="34" charset="0"/>
                      </a:endParaRPr>
                    </a:p>
                  </a:txBody>
                  <a:tcPr marL="50790" marR="50790" marT="0" marB="0"/>
                </a:tc>
              </a:tr>
            </a:tbl>
          </a:graphicData>
        </a:graphic>
      </p:graphicFrame>
      <p:sp>
        <p:nvSpPr>
          <p:cNvPr id="4" name="Rectangle 1"/>
          <p:cNvSpPr>
            <a:spLocks noChangeArrowheads="1"/>
          </p:cNvSpPr>
          <p:nvPr/>
        </p:nvSpPr>
        <p:spPr bwMode="auto">
          <a:xfrm>
            <a:off x="1581113" y="650305"/>
            <a:ext cx="641382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100" b="1" i="0" u="none" strike="noStrike" cap="none" normalizeH="0" baseline="0" dirty="0" smtClean="0">
                <a:ln>
                  <a:noFill/>
                </a:ln>
                <a:solidFill>
                  <a:schemeClr val="tx1"/>
                </a:solidFill>
                <a:effectLst/>
                <a:latin typeface="Arial" pitchFamily="34" charset="0"/>
                <a:ea typeface="Calibri" pitchFamily="34" charset="0"/>
                <a:cs typeface="Arial" pitchFamily="34" charset="0"/>
              </a:rPr>
              <a:t>Silne i słabe strony transportu publicznego w SOM</a:t>
            </a:r>
            <a:endParaRPr kumimoji="0" lang="pl-PL"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1930198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899592" y="188640"/>
            <a:ext cx="7344816" cy="461665"/>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PUBLICZNEGO </a:t>
            </a:r>
            <a:r>
              <a:rPr lang="pl-PL" sz="1200" b="1" i="1" dirty="0" smtClean="0">
                <a:solidFill>
                  <a:srgbClr val="0070C0"/>
                </a:solidFill>
                <a:latin typeface="Arial Black" pitchFamily="34" charset="0"/>
                <a:cs typeface="Arial" pitchFamily="34" charset="0"/>
              </a:rPr>
              <a:t>W </a:t>
            </a:r>
            <a:r>
              <a:rPr lang="pl-PL" sz="1200" b="1" i="1" dirty="0">
                <a:solidFill>
                  <a:srgbClr val="0070C0"/>
                </a:solidFill>
                <a:latin typeface="Arial Black" pitchFamily="34" charset="0"/>
                <a:cs typeface="Arial" pitchFamily="34" charset="0"/>
              </a:rPr>
              <a:t>SZCZECIŃSKIM OBSZARZE </a:t>
            </a:r>
            <a:r>
              <a:rPr lang="pl-PL" sz="1200" b="1" i="1" dirty="0" smtClean="0">
                <a:solidFill>
                  <a:srgbClr val="0070C0"/>
                </a:solidFill>
                <a:latin typeface="Arial Black" pitchFamily="34" charset="0"/>
                <a:cs typeface="Arial" pitchFamily="34" charset="0"/>
              </a:rPr>
              <a:t>METROPOLITALNYM</a:t>
            </a:r>
          </a:p>
        </p:txBody>
      </p:sp>
      <p:graphicFrame>
        <p:nvGraphicFramePr>
          <p:cNvPr id="3" name="Tabela 2"/>
          <p:cNvGraphicFramePr>
            <a:graphicFrameLocks noGrp="1"/>
          </p:cNvGraphicFramePr>
          <p:nvPr>
            <p:extLst>
              <p:ext uri="{D42A27DB-BD31-4B8C-83A1-F6EECF244321}">
                <p14:modId xmlns:p14="http://schemas.microsoft.com/office/powerpoint/2010/main" val="718992425"/>
              </p:ext>
            </p:extLst>
          </p:nvPr>
        </p:nvGraphicFramePr>
        <p:xfrm>
          <a:off x="1619672" y="880708"/>
          <a:ext cx="6480720" cy="5500620"/>
        </p:xfrm>
        <a:graphic>
          <a:graphicData uri="http://schemas.openxmlformats.org/drawingml/2006/table">
            <a:tbl>
              <a:tblPr firstRow="1" firstCol="1" bandRow="1">
                <a:tableStyleId>{5C22544A-7EE6-4342-B048-85BDC9FD1C3A}</a:tableStyleId>
              </a:tblPr>
              <a:tblGrid>
                <a:gridCol w="3240360"/>
                <a:gridCol w="3240360"/>
              </a:tblGrid>
              <a:tr h="188495">
                <a:tc>
                  <a:txBody>
                    <a:bodyPr/>
                    <a:lstStyle/>
                    <a:p>
                      <a:pPr marL="248285" indent="-248285" algn="ctr">
                        <a:spcAft>
                          <a:spcPts val="0"/>
                        </a:spcAft>
                        <a:tabLst>
                          <a:tab pos="1019175" algn="l"/>
                        </a:tabLst>
                      </a:pPr>
                      <a:r>
                        <a:rPr lang="pl-PL" sz="900" dirty="0">
                          <a:effectLst/>
                          <a:latin typeface="Arial" pitchFamily="34" charset="0"/>
                          <a:cs typeface="Arial" pitchFamily="34" charset="0"/>
                        </a:rPr>
                        <a:t>Szanse</a:t>
                      </a:r>
                      <a:endParaRPr lang="pl-PL" sz="900" dirty="0">
                        <a:effectLst/>
                        <a:latin typeface="Arial" pitchFamily="34" charset="0"/>
                        <a:ea typeface="Calibri"/>
                        <a:cs typeface="Arial" pitchFamily="34" charset="0"/>
                      </a:endParaRPr>
                    </a:p>
                  </a:txBody>
                  <a:tcPr marL="63448" marR="63448" marT="0" marB="0"/>
                </a:tc>
                <a:tc>
                  <a:txBody>
                    <a:bodyPr/>
                    <a:lstStyle/>
                    <a:p>
                      <a:pPr marL="248285" indent="-248285" algn="ctr">
                        <a:spcAft>
                          <a:spcPts val="0"/>
                        </a:spcAft>
                        <a:tabLst>
                          <a:tab pos="1019175" algn="l"/>
                        </a:tabLst>
                      </a:pPr>
                      <a:r>
                        <a:rPr lang="pl-PL" sz="900">
                          <a:effectLst/>
                          <a:latin typeface="Arial" pitchFamily="34" charset="0"/>
                          <a:cs typeface="Arial" pitchFamily="34" charset="0"/>
                        </a:rPr>
                        <a:t>Zagrożenia</a:t>
                      </a:r>
                      <a:endParaRPr lang="pl-PL" sz="900">
                        <a:effectLst/>
                        <a:latin typeface="Arial" pitchFamily="34" charset="0"/>
                        <a:ea typeface="Calibri"/>
                        <a:cs typeface="Arial" pitchFamily="34" charset="0"/>
                      </a:endParaRPr>
                    </a:p>
                  </a:txBody>
                  <a:tcPr marL="63448" marR="63448" marT="0" marB="0"/>
                </a:tc>
              </a:tr>
              <a:tr h="5312125">
                <a:tc>
                  <a:txBody>
                    <a:bodyPr/>
                    <a:lstStyle/>
                    <a:p>
                      <a:pPr marL="342900" lvl="0" indent="-342900" algn="just">
                        <a:spcAft>
                          <a:spcPts val="0"/>
                        </a:spcAft>
                        <a:buFont typeface="Symbol"/>
                        <a:buChar char=""/>
                        <a:tabLst>
                          <a:tab pos="1019175" algn="l"/>
                        </a:tabLst>
                      </a:pPr>
                      <a:r>
                        <a:rPr lang="pl-PL" sz="900" dirty="0" smtClean="0">
                          <a:effectLst/>
                          <a:latin typeface="Arial" pitchFamily="34" charset="0"/>
                          <a:cs typeface="Arial" pitchFamily="34" charset="0"/>
                        </a:rPr>
                        <a:t>Współpraca </a:t>
                      </a:r>
                      <a:r>
                        <a:rPr lang="pl-PL" sz="900" dirty="0">
                          <a:effectLst/>
                          <a:latin typeface="Arial" pitchFamily="34" charset="0"/>
                          <a:cs typeface="Arial" pitchFamily="34" charset="0"/>
                        </a:rPr>
                        <a:t>gmin w Stowarzyszeniu Szczecińskiego Obszaru Metropolitalnego</a:t>
                      </a:r>
                    </a:p>
                    <a:p>
                      <a:pPr marL="342900" lvl="0" indent="-342900" algn="just">
                        <a:spcAft>
                          <a:spcPts val="0"/>
                        </a:spcAft>
                        <a:buFont typeface="Symbol"/>
                        <a:buChar char=""/>
                        <a:tabLst>
                          <a:tab pos="1019175" algn="l"/>
                        </a:tabLst>
                      </a:pPr>
                      <a:r>
                        <a:rPr lang="pl-PL" sz="900" dirty="0">
                          <a:effectLst/>
                          <a:latin typeface="Arial" pitchFamily="34" charset="0"/>
                          <a:cs typeface="Arial" pitchFamily="34" charset="0"/>
                        </a:rPr>
                        <a:t>Uchwalenie przez Sejmik Województwa zachodniopomorskiego w 2010 r. „Strategii rozwoju sektora transportu Województwa Zachodniopomorskiego do roku 2020”</a:t>
                      </a:r>
                    </a:p>
                    <a:p>
                      <a:pPr marL="342900" lvl="0" indent="-342900" algn="just">
                        <a:spcAft>
                          <a:spcPts val="0"/>
                        </a:spcAft>
                        <a:buFont typeface="Symbol"/>
                        <a:buChar char=""/>
                        <a:tabLst>
                          <a:tab pos="1019175" algn="l"/>
                        </a:tabLst>
                      </a:pPr>
                      <a:r>
                        <a:rPr lang="pl-PL" sz="900" dirty="0">
                          <a:effectLst/>
                          <a:latin typeface="Arial" pitchFamily="34" charset="0"/>
                          <a:cs typeface="Arial" pitchFamily="34" charset="0"/>
                        </a:rPr>
                        <a:t>Potraktowanie w ww. Strategii transportu publicznego jako ważnego ogniwa transportowego</a:t>
                      </a:r>
                    </a:p>
                    <a:p>
                      <a:pPr marL="342900" lvl="0" indent="-342900" algn="just">
                        <a:spcAft>
                          <a:spcPts val="0"/>
                        </a:spcAft>
                        <a:buFont typeface="Symbol"/>
                        <a:buChar char=""/>
                        <a:tabLst>
                          <a:tab pos="1019175" algn="l"/>
                        </a:tabLst>
                      </a:pPr>
                      <a:r>
                        <a:rPr lang="pl-PL" sz="900" dirty="0">
                          <a:effectLst/>
                          <a:latin typeface="Arial" pitchFamily="34" charset="0"/>
                          <a:cs typeface="Arial" pitchFamily="34" charset="0"/>
                        </a:rPr>
                        <a:t>Możliwość współfinansowania projektów w zakresie transportu publicznego ze środków Unii Europejskiej </a:t>
                      </a:r>
                    </a:p>
                    <a:p>
                      <a:pPr marL="342900" lvl="0" indent="-342900" algn="just">
                        <a:spcAft>
                          <a:spcPts val="0"/>
                        </a:spcAft>
                        <a:buFont typeface="Symbol"/>
                        <a:buChar char=""/>
                        <a:tabLst>
                          <a:tab pos="1019175" algn="l"/>
                        </a:tabLst>
                      </a:pPr>
                      <a:r>
                        <a:rPr lang="pl-PL" sz="900" dirty="0">
                          <a:effectLst/>
                          <a:latin typeface="Arial" pitchFamily="34" charset="0"/>
                          <a:cs typeface="Arial" pitchFamily="34" charset="0"/>
                        </a:rPr>
                        <a:t>Możliwości rozwoju współpracy transgranicznej także w zakresie transportu publicznego</a:t>
                      </a:r>
                    </a:p>
                    <a:p>
                      <a:pPr marL="342900" lvl="0" indent="-342900" algn="just">
                        <a:spcAft>
                          <a:spcPts val="0"/>
                        </a:spcAft>
                        <a:buFont typeface="Symbol"/>
                        <a:buChar char=""/>
                        <a:tabLst>
                          <a:tab pos="1019175" algn="l"/>
                        </a:tabLst>
                      </a:pPr>
                      <a:r>
                        <a:rPr lang="pl-PL" sz="900" dirty="0">
                          <a:effectLst/>
                          <a:latin typeface="Arial" pitchFamily="34" charset="0"/>
                          <a:cs typeface="Arial" pitchFamily="34" charset="0"/>
                        </a:rPr>
                        <a:t>Społeczne oczekiwanie na poprawę sprawności transportu publicznego</a:t>
                      </a:r>
                    </a:p>
                    <a:p>
                      <a:pPr marL="342900" lvl="0" indent="-342900" algn="just">
                        <a:spcAft>
                          <a:spcPts val="0"/>
                        </a:spcAft>
                        <a:buFont typeface="Symbol"/>
                        <a:buChar char=""/>
                        <a:tabLst>
                          <a:tab pos="1019175" algn="l"/>
                        </a:tabLst>
                      </a:pPr>
                      <a:r>
                        <a:rPr lang="pl-PL" sz="900" dirty="0" smtClean="0">
                          <a:effectLst/>
                          <a:latin typeface="Arial" pitchFamily="34" charset="0"/>
                          <a:cs typeface="Arial" pitchFamily="34" charset="0"/>
                        </a:rPr>
                        <a:t>Rosnący </a:t>
                      </a:r>
                      <a:r>
                        <a:rPr lang="pl-PL" sz="900" dirty="0">
                          <a:effectLst/>
                          <a:latin typeface="Arial" pitchFamily="34" charset="0"/>
                          <a:cs typeface="Arial" pitchFamily="34" charset="0"/>
                        </a:rPr>
                        <a:t>potencjał prywatnych przewoźników w transporcie publicznym</a:t>
                      </a:r>
                    </a:p>
                    <a:p>
                      <a:pPr marL="342900" lvl="0" indent="-342900" algn="just">
                        <a:spcAft>
                          <a:spcPts val="0"/>
                        </a:spcAft>
                        <a:buFont typeface="Symbol"/>
                        <a:buChar char=""/>
                        <a:tabLst>
                          <a:tab pos="1019175" algn="l"/>
                        </a:tabLst>
                      </a:pPr>
                      <a:r>
                        <a:rPr lang="pl-PL" sz="900" dirty="0">
                          <a:effectLst/>
                          <a:latin typeface="Arial" pitchFamily="34" charset="0"/>
                          <a:cs typeface="Arial" pitchFamily="34" charset="0"/>
                        </a:rPr>
                        <a:t>Rozbudowa obszarów mieszkaniowych na obrzeżach Szczecina i w sąsiednich gminach</a:t>
                      </a:r>
                    </a:p>
                    <a:p>
                      <a:pPr marL="342900" lvl="0" indent="-342900" algn="just">
                        <a:spcAft>
                          <a:spcPts val="0"/>
                        </a:spcAft>
                        <a:buFont typeface="Symbol"/>
                        <a:buChar char=""/>
                        <a:tabLst>
                          <a:tab pos="1019175" algn="l"/>
                        </a:tabLst>
                      </a:pPr>
                      <a:r>
                        <a:rPr lang="pl-PL" sz="900" dirty="0">
                          <a:effectLst/>
                          <a:latin typeface="Arial" pitchFamily="34" charset="0"/>
                          <a:cs typeface="Arial" pitchFamily="34" charset="0"/>
                        </a:rPr>
                        <a:t>Przyjęty przez Ministerstwo Infrastruktury program modernizacji głównych linii kolejowych</a:t>
                      </a:r>
                    </a:p>
                    <a:p>
                      <a:pPr marL="342900" lvl="0" indent="-342900" algn="just">
                        <a:spcAft>
                          <a:spcPts val="0"/>
                        </a:spcAft>
                        <a:buFont typeface="Symbol"/>
                        <a:buChar char=""/>
                        <a:tabLst>
                          <a:tab pos="1019175" algn="l"/>
                        </a:tabLst>
                      </a:pPr>
                      <a:r>
                        <a:rPr lang="pl-PL" sz="900" dirty="0">
                          <a:effectLst/>
                          <a:latin typeface="Arial" pitchFamily="34" charset="0"/>
                          <a:cs typeface="Arial" pitchFamily="34" charset="0"/>
                        </a:rPr>
                        <a:t>Uchwalenie ustawy o publicznym transporcie </a:t>
                      </a:r>
                      <a:r>
                        <a:rPr lang="pl-PL" sz="900" dirty="0" smtClean="0">
                          <a:effectLst/>
                          <a:latin typeface="Arial" pitchFamily="34" charset="0"/>
                          <a:cs typeface="Arial" pitchFamily="34" charset="0"/>
                        </a:rPr>
                        <a:t>zbiorowym</a:t>
                      </a:r>
                    </a:p>
                    <a:p>
                      <a:pPr marL="342900" lvl="0" indent="-342900" algn="just">
                        <a:spcAft>
                          <a:spcPts val="0"/>
                        </a:spcAft>
                        <a:buFont typeface="Symbol"/>
                        <a:buChar char=""/>
                        <a:tabLst>
                          <a:tab pos="1019175" algn="l"/>
                        </a:tabLst>
                      </a:pPr>
                      <a:r>
                        <a:rPr lang="pl-PL" sz="900" dirty="0" smtClean="0">
                          <a:effectLst/>
                          <a:latin typeface="Arial" pitchFamily="34" charset="0"/>
                          <a:ea typeface="Calibri"/>
                          <a:cs typeface="Arial" pitchFamily="34" charset="0"/>
                        </a:rPr>
                        <a:t>Utworzenie jednego organizatora transportu publicznego</a:t>
                      </a:r>
                      <a:r>
                        <a:rPr lang="pl-PL" sz="900" baseline="0" dirty="0" smtClean="0">
                          <a:effectLst/>
                          <a:latin typeface="Arial" pitchFamily="34" charset="0"/>
                          <a:ea typeface="Calibri"/>
                          <a:cs typeface="Arial" pitchFamily="34" charset="0"/>
                        </a:rPr>
                        <a:t> </a:t>
                      </a:r>
                      <a:r>
                        <a:rPr lang="pl-PL" sz="900" dirty="0" smtClean="0">
                          <a:effectLst/>
                          <a:latin typeface="Arial" pitchFamily="34" charset="0"/>
                          <a:ea typeface="Calibri"/>
                          <a:cs typeface="Arial" pitchFamily="34" charset="0"/>
                        </a:rPr>
                        <a:t>w SOM</a:t>
                      </a:r>
                      <a:endParaRPr lang="pl-PL" sz="900" dirty="0">
                        <a:effectLst/>
                        <a:latin typeface="Arial" pitchFamily="34" charset="0"/>
                        <a:ea typeface="Calibri"/>
                        <a:cs typeface="Arial" pitchFamily="34" charset="0"/>
                      </a:endParaRPr>
                    </a:p>
                  </a:txBody>
                  <a:tcPr marL="63448" marR="63448" marT="0" marB="0"/>
                </a:tc>
                <a:tc>
                  <a:txBody>
                    <a:bodyPr/>
                    <a:lstStyle/>
                    <a:p>
                      <a:pPr marL="342900" lvl="0" indent="-342900" algn="just">
                        <a:spcAft>
                          <a:spcPts val="0"/>
                        </a:spcAft>
                        <a:buFont typeface="Symbol"/>
                        <a:buChar char=""/>
                        <a:tabLst>
                          <a:tab pos="1019175" algn="l"/>
                        </a:tabLst>
                      </a:pPr>
                      <a:r>
                        <a:rPr lang="pl-PL" sz="900" dirty="0">
                          <a:effectLst/>
                          <a:latin typeface="Arial" pitchFamily="34" charset="0"/>
                          <a:cs typeface="Arial" pitchFamily="34" charset="0"/>
                        </a:rPr>
                        <a:t>Brak ustawy o tworzeniu związków metropolitalnych</a:t>
                      </a:r>
                    </a:p>
                    <a:p>
                      <a:pPr marL="342900" lvl="0" indent="-342900" algn="just">
                        <a:spcAft>
                          <a:spcPts val="0"/>
                        </a:spcAft>
                        <a:buFont typeface="Symbol"/>
                        <a:buChar char=""/>
                        <a:tabLst>
                          <a:tab pos="1019175" algn="l"/>
                        </a:tabLst>
                      </a:pPr>
                      <a:r>
                        <a:rPr lang="pl-PL" sz="900" dirty="0">
                          <a:effectLst/>
                          <a:latin typeface="Arial" pitchFamily="34" charset="0"/>
                          <a:cs typeface="Arial" pitchFamily="34" charset="0"/>
                        </a:rPr>
                        <a:t>Dalszy wzrost motoryzacji indywidualnej</a:t>
                      </a:r>
                    </a:p>
                    <a:p>
                      <a:pPr marL="342900" lvl="0" indent="-342900" algn="just">
                        <a:spcAft>
                          <a:spcPts val="0"/>
                        </a:spcAft>
                        <a:buFont typeface="Symbol"/>
                        <a:buChar char=""/>
                        <a:tabLst>
                          <a:tab pos="1019175" algn="l"/>
                        </a:tabLst>
                      </a:pPr>
                      <a:r>
                        <a:rPr lang="pl-PL" sz="900" dirty="0">
                          <a:effectLst/>
                          <a:latin typeface="Arial" pitchFamily="34" charset="0"/>
                          <a:cs typeface="Arial" pitchFamily="34" charset="0"/>
                        </a:rPr>
                        <a:t>Wysokie koszty realizacji infrastruktury transportowej</a:t>
                      </a:r>
                    </a:p>
                    <a:p>
                      <a:pPr marL="342900" lvl="0" indent="-342900" algn="just">
                        <a:spcAft>
                          <a:spcPts val="0"/>
                        </a:spcAft>
                        <a:buFont typeface="Symbol"/>
                        <a:buChar char=""/>
                        <a:tabLst>
                          <a:tab pos="1019175" algn="l"/>
                        </a:tabLst>
                      </a:pPr>
                      <a:r>
                        <a:rPr lang="pl-PL" sz="900" dirty="0">
                          <a:effectLst/>
                          <a:latin typeface="Arial" pitchFamily="34" charset="0"/>
                          <a:cs typeface="Arial" pitchFamily="34" charset="0"/>
                        </a:rPr>
                        <a:t>Wzrost kosztów utrzymania komunikacji publicznej</a:t>
                      </a:r>
                    </a:p>
                    <a:p>
                      <a:pPr marL="342900" lvl="0" indent="-342900" algn="just">
                        <a:spcAft>
                          <a:spcPts val="0"/>
                        </a:spcAft>
                        <a:buFont typeface="Symbol"/>
                        <a:buChar char=""/>
                        <a:tabLst>
                          <a:tab pos="1019175" algn="l"/>
                        </a:tabLst>
                      </a:pPr>
                      <a:r>
                        <a:rPr lang="pl-PL" sz="900" dirty="0">
                          <a:effectLst/>
                          <a:latin typeface="Arial" pitchFamily="34" charset="0"/>
                          <a:cs typeface="Arial" pitchFamily="34" charset="0"/>
                        </a:rPr>
                        <a:t>Oczekiwania społeczne na rozbudowę układu drogowego i parkingów                             w centrum miast</a:t>
                      </a:r>
                    </a:p>
                    <a:p>
                      <a:pPr marL="342900" lvl="0" indent="-342900" algn="just">
                        <a:spcAft>
                          <a:spcPts val="0"/>
                        </a:spcAft>
                        <a:buFont typeface="Symbol"/>
                        <a:buChar char=""/>
                        <a:tabLst>
                          <a:tab pos="1019175" algn="l"/>
                        </a:tabLst>
                      </a:pPr>
                      <a:r>
                        <a:rPr lang="pl-PL" sz="900" dirty="0">
                          <a:effectLst/>
                          <a:latin typeface="Arial" pitchFamily="34" charset="0"/>
                          <a:cs typeface="Arial" pitchFamily="34" charset="0"/>
                        </a:rPr>
                        <a:t>Zmiany długoterminowych planów modernizacji i rozwoju systemów transportowych</a:t>
                      </a:r>
                    </a:p>
                    <a:p>
                      <a:pPr marL="342900" lvl="0" indent="-342900" algn="just">
                        <a:spcAft>
                          <a:spcPts val="0"/>
                        </a:spcAft>
                        <a:buFont typeface="Symbol"/>
                        <a:buChar char=""/>
                        <a:tabLst>
                          <a:tab pos="1019175" algn="l"/>
                        </a:tabLst>
                      </a:pPr>
                      <a:r>
                        <a:rPr lang="pl-PL" sz="900" dirty="0">
                          <a:effectLst/>
                          <a:latin typeface="Arial" pitchFamily="34" charset="0"/>
                          <a:cs typeface="Arial" pitchFamily="34" charset="0"/>
                        </a:rPr>
                        <a:t>Brak długoterminowego planu rozwoju transportu publicznego w SOM</a:t>
                      </a:r>
                    </a:p>
                    <a:p>
                      <a:pPr marL="342900" lvl="0" indent="-342900" algn="just">
                        <a:spcAft>
                          <a:spcPts val="0"/>
                        </a:spcAft>
                        <a:buFont typeface="Symbol"/>
                        <a:buChar char=""/>
                        <a:tabLst>
                          <a:tab pos="1019175" algn="l"/>
                        </a:tabLst>
                      </a:pPr>
                      <a:r>
                        <a:rPr lang="pl-PL" sz="900" dirty="0">
                          <a:effectLst/>
                          <a:latin typeface="Arial" pitchFamily="34" charset="0"/>
                          <a:cs typeface="Arial" pitchFamily="34" charset="0"/>
                        </a:rPr>
                        <a:t>Opóźnienia w planach modernizacji linii kolejowych</a:t>
                      </a:r>
                    </a:p>
                    <a:p>
                      <a:pPr marL="342900" lvl="0" indent="-342900" algn="just">
                        <a:spcAft>
                          <a:spcPts val="0"/>
                        </a:spcAft>
                        <a:buFont typeface="Symbol"/>
                        <a:buChar char=""/>
                        <a:tabLst>
                          <a:tab pos="1019175" algn="l"/>
                        </a:tabLst>
                      </a:pPr>
                      <a:r>
                        <a:rPr lang="pl-PL" sz="900" dirty="0">
                          <a:effectLst/>
                          <a:latin typeface="Arial" pitchFamily="34" charset="0"/>
                          <a:cs typeface="Arial" pitchFamily="34" charset="0"/>
                        </a:rPr>
                        <a:t>Rozproszenie decyzji dotyczących obszarów kolejowych</a:t>
                      </a:r>
                    </a:p>
                    <a:p>
                      <a:pPr marL="342900" lvl="0" indent="-342900" algn="just">
                        <a:spcAft>
                          <a:spcPts val="0"/>
                        </a:spcAft>
                        <a:buFont typeface="Symbol"/>
                        <a:buChar char=""/>
                        <a:tabLst>
                          <a:tab pos="1019175" algn="l"/>
                        </a:tabLst>
                      </a:pPr>
                      <a:r>
                        <a:rPr lang="pl-PL" sz="900" dirty="0">
                          <a:effectLst/>
                          <a:latin typeface="Arial" pitchFamily="34" charset="0"/>
                          <a:cs typeface="Arial" pitchFamily="34" charset="0"/>
                        </a:rPr>
                        <a:t>Duża ilość podmiotów  decydujących                  o rozwoju transportu publicznego w SOM</a:t>
                      </a:r>
                      <a:endParaRPr lang="pl-PL" sz="900" dirty="0">
                        <a:effectLst/>
                        <a:latin typeface="Arial" pitchFamily="34" charset="0"/>
                        <a:ea typeface="Calibri"/>
                        <a:cs typeface="Arial" pitchFamily="34" charset="0"/>
                      </a:endParaRPr>
                    </a:p>
                  </a:txBody>
                  <a:tcPr marL="63448" marR="63448" marT="0" marB="0"/>
                </a:tc>
              </a:tr>
            </a:tbl>
          </a:graphicData>
        </a:graphic>
      </p:graphicFrame>
      <p:sp>
        <p:nvSpPr>
          <p:cNvPr id="4" name="Rectangle 1"/>
          <p:cNvSpPr>
            <a:spLocks noChangeArrowheads="1"/>
          </p:cNvSpPr>
          <p:nvPr/>
        </p:nvSpPr>
        <p:spPr bwMode="auto">
          <a:xfrm>
            <a:off x="1475656" y="619098"/>
            <a:ext cx="684076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1019175" algn="l"/>
              </a:tabLst>
            </a:pPr>
            <a:r>
              <a:rPr kumimoji="0" lang="pl-PL" sz="1100" b="1" i="0" u="none" strike="noStrike" cap="none" normalizeH="0" baseline="0" dirty="0" smtClean="0">
                <a:ln>
                  <a:noFill/>
                </a:ln>
                <a:solidFill>
                  <a:schemeClr val="tx1"/>
                </a:solidFill>
                <a:effectLst/>
                <a:latin typeface="Arial" pitchFamily="34" charset="0"/>
                <a:ea typeface="Calibri" pitchFamily="34" charset="0"/>
                <a:cs typeface="Arial" pitchFamily="34" charset="0"/>
              </a:rPr>
              <a:t>Szanse i zagrożenia dla rozwoju transportu publicznego w SOM</a:t>
            </a:r>
            <a:endParaRPr kumimoji="0" lang="pl-PL"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5658703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755576" y="260648"/>
            <a:ext cx="7704856" cy="1200329"/>
          </a:xfrm>
          <a:prstGeom prst="rect">
            <a:avLst/>
          </a:prstGeom>
        </p:spPr>
        <p:txBody>
          <a:bodyPr wrap="square">
            <a:spAutoFit/>
          </a:bodyPr>
          <a:lstStyle/>
          <a:p>
            <a:pPr lvl="0" algn="ctr"/>
            <a:r>
              <a:rPr lang="pl-PL" sz="1200" b="1" i="1" dirty="0">
                <a:solidFill>
                  <a:srgbClr val="0070C0"/>
                </a:solidFill>
                <a:latin typeface="Arial Black" pitchFamily="34" charset="0"/>
                <a:cs typeface="Arial" pitchFamily="34" charset="0"/>
              </a:rPr>
              <a:t>KONCEPCJA ROZWOJU TRANSPORTU PUBLICZNEGO W SZCZECIŃSKIM OBSZARZE </a:t>
            </a:r>
            <a:r>
              <a:rPr lang="pl-PL" sz="1200" b="1" i="1" dirty="0" smtClean="0">
                <a:solidFill>
                  <a:srgbClr val="0070C0"/>
                </a:solidFill>
                <a:latin typeface="Arial Black" pitchFamily="34" charset="0"/>
                <a:cs typeface="Arial" pitchFamily="34" charset="0"/>
              </a:rPr>
              <a:t>METROPOLITALNYM</a:t>
            </a:r>
          </a:p>
          <a:p>
            <a:pPr lvl="0" algn="ctr"/>
            <a:endParaRPr lang="pl-PL" sz="1200" b="1" i="1" dirty="0">
              <a:solidFill>
                <a:srgbClr val="0070C0"/>
              </a:solidFill>
              <a:latin typeface="Arial Black" pitchFamily="34" charset="0"/>
              <a:cs typeface="Arial" pitchFamily="34" charset="0"/>
            </a:endParaRPr>
          </a:p>
          <a:p>
            <a:pPr lvl="0" algn="ctr"/>
            <a:r>
              <a:rPr lang="pl-PL" sz="1200" b="1" dirty="0" smtClean="0">
                <a:solidFill>
                  <a:srgbClr val="C00000"/>
                </a:solidFill>
                <a:latin typeface="Arial Black" pitchFamily="34" charset="0"/>
                <a:cs typeface="Arial" pitchFamily="34" charset="0"/>
              </a:rPr>
              <a:t>Cel strategiczny</a:t>
            </a:r>
          </a:p>
          <a:p>
            <a:pPr lvl="0" algn="ctr"/>
            <a:endParaRPr lang="pl-PL" sz="1200" b="1" i="1" dirty="0">
              <a:solidFill>
                <a:srgbClr val="0070C0"/>
              </a:solidFill>
              <a:latin typeface="Arial Black" pitchFamily="34" charset="0"/>
              <a:cs typeface="Arial" pitchFamily="34" charset="0"/>
            </a:endParaRPr>
          </a:p>
          <a:p>
            <a:pPr lvl="0" algn="ctr"/>
            <a:endParaRPr lang="pl-PL" sz="1200" b="1" i="1" dirty="0">
              <a:solidFill>
                <a:srgbClr val="0070C0"/>
              </a:solidFill>
              <a:latin typeface="Arial Black" pitchFamily="34" charset="0"/>
              <a:cs typeface="Arial" pitchFamily="34" charset="0"/>
            </a:endParaRPr>
          </a:p>
        </p:txBody>
      </p:sp>
      <p:sp>
        <p:nvSpPr>
          <p:cNvPr id="4" name="Prostokąt 3"/>
          <p:cNvSpPr/>
          <p:nvPr/>
        </p:nvSpPr>
        <p:spPr>
          <a:xfrm>
            <a:off x="1043608" y="1268760"/>
            <a:ext cx="7416824" cy="2185214"/>
          </a:xfrm>
          <a:prstGeom prst="rect">
            <a:avLst/>
          </a:prstGeom>
        </p:spPr>
        <p:txBody>
          <a:bodyPr wrap="square">
            <a:spAutoFit/>
          </a:bodyPr>
          <a:lstStyle/>
          <a:p>
            <a:pPr marL="248285" indent="-248285" algn="just">
              <a:spcAft>
                <a:spcPts val="0"/>
              </a:spcAft>
            </a:pPr>
            <a:r>
              <a:rPr lang="pl-PL" sz="1400" dirty="0">
                <a:solidFill>
                  <a:srgbClr val="C00000"/>
                </a:solidFill>
                <a:latin typeface="Arial" pitchFamily="34" charset="0"/>
                <a:ea typeface="TimesNewRomanPSMT"/>
                <a:cs typeface="Arial" pitchFamily="34" charset="0"/>
              </a:rPr>
              <a:t>Celem strategicznym działań przedstawionych w tym dokumencie jest </a:t>
            </a:r>
            <a:r>
              <a:rPr lang="pl-PL" sz="1400" b="1" i="1" dirty="0">
                <a:solidFill>
                  <a:srgbClr val="C00000"/>
                </a:solidFill>
                <a:latin typeface="Arial" pitchFamily="34" charset="0"/>
                <a:ea typeface="TimesNewRomanPS-BoldMT"/>
                <a:cs typeface="Arial" pitchFamily="34" charset="0"/>
              </a:rPr>
              <a:t>stworzenie zrównoważonego, dostępnego i przyjaznego oraz zintegrowanego systemu transportu  publicznego w Szczecińskim Obszarze Metropolitalnym:</a:t>
            </a:r>
            <a:endParaRPr lang="pl-PL" sz="1400" dirty="0">
              <a:solidFill>
                <a:srgbClr val="C00000"/>
              </a:solidFill>
              <a:latin typeface="Arial" pitchFamily="34" charset="0"/>
              <a:ea typeface="Calibri"/>
              <a:cs typeface="Arial" pitchFamily="34" charset="0"/>
            </a:endParaRPr>
          </a:p>
          <a:p>
            <a:pPr marL="342900" lvl="0" indent="-342900">
              <a:spcAft>
                <a:spcPts val="600"/>
              </a:spcAft>
              <a:buFont typeface="Wingdings"/>
              <a:buChar char=""/>
            </a:pPr>
            <a:r>
              <a:rPr lang="pl-PL" sz="1400" b="1" i="1" dirty="0">
                <a:solidFill>
                  <a:srgbClr val="C00000"/>
                </a:solidFill>
                <a:latin typeface="Arial" pitchFamily="34" charset="0"/>
                <a:ea typeface="TimesNewRomanPSMT"/>
                <a:cs typeface="Arial" pitchFamily="34" charset="0"/>
              </a:rPr>
              <a:t>zrównoważonego a więc spełniającego wymogi ochrony środowiska naturalnego i bezpieczeństwa przewozów;</a:t>
            </a:r>
            <a:endParaRPr lang="pl-PL" sz="1400" dirty="0">
              <a:solidFill>
                <a:srgbClr val="C00000"/>
              </a:solidFill>
              <a:latin typeface="Arial" pitchFamily="34" charset="0"/>
              <a:ea typeface="Calibri"/>
              <a:cs typeface="Arial" pitchFamily="34" charset="0"/>
            </a:endParaRPr>
          </a:p>
          <a:p>
            <a:pPr marL="342900" lvl="0" indent="-342900">
              <a:spcAft>
                <a:spcPts val="600"/>
              </a:spcAft>
              <a:buFont typeface="Wingdings"/>
              <a:buChar char=""/>
            </a:pPr>
            <a:r>
              <a:rPr lang="pl-PL" sz="1400" b="1" i="1" dirty="0">
                <a:solidFill>
                  <a:srgbClr val="C00000"/>
                </a:solidFill>
                <a:latin typeface="Arial" pitchFamily="34" charset="0"/>
                <a:ea typeface="TimesNewRomanPSMT"/>
                <a:cs typeface="Arial" pitchFamily="34" charset="0"/>
              </a:rPr>
              <a:t>dostępnego i przyjaznego dla wszystkich mieszkańców SOM w tym dla osób niepełnosprawnych;</a:t>
            </a:r>
            <a:endParaRPr lang="pl-PL" sz="1400" dirty="0">
              <a:solidFill>
                <a:srgbClr val="C00000"/>
              </a:solidFill>
              <a:latin typeface="Arial" pitchFamily="34" charset="0"/>
              <a:ea typeface="Calibri"/>
              <a:cs typeface="Arial" pitchFamily="34" charset="0"/>
            </a:endParaRPr>
          </a:p>
          <a:p>
            <a:pPr marL="342900" lvl="0" indent="-342900">
              <a:spcAft>
                <a:spcPts val="600"/>
              </a:spcAft>
              <a:buFont typeface="Wingdings"/>
              <a:buChar char=""/>
            </a:pPr>
            <a:r>
              <a:rPr lang="pl-PL" sz="1400" b="1" i="1" dirty="0">
                <a:solidFill>
                  <a:srgbClr val="C00000"/>
                </a:solidFill>
                <a:latin typeface="Arial" pitchFamily="34" charset="0"/>
                <a:ea typeface="TimesNewRomanPSMT"/>
                <a:cs typeface="Arial" pitchFamily="34" charset="0"/>
              </a:rPr>
              <a:t>zintegrowanego w centrach i węzłach komunikacyjnych oraz przystankach przesiadkowych, ze wspólną polityką taryfową i biletem metropolitalnym.</a:t>
            </a:r>
            <a:endParaRPr lang="pl-PL" sz="1400" dirty="0">
              <a:solidFill>
                <a:srgbClr val="C00000"/>
              </a:solidFill>
              <a:latin typeface="Arial" pitchFamily="34" charset="0"/>
              <a:ea typeface="Calibri"/>
              <a:cs typeface="Arial" pitchFamily="34" charset="0"/>
            </a:endParaRPr>
          </a:p>
        </p:txBody>
      </p:sp>
    </p:spTree>
    <p:extLst>
      <p:ext uri="{BB962C8B-B14F-4D97-AF65-F5344CB8AC3E}">
        <p14:creationId xmlns:p14="http://schemas.microsoft.com/office/powerpoint/2010/main" val="25653021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755576" y="260648"/>
            <a:ext cx="7776864" cy="5262979"/>
          </a:xfrm>
          <a:prstGeom prst="rect">
            <a:avLst/>
          </a:prstGeom>
        </p:spPr>
        <p:txBody>
          <a:bodyPr wrap="square">
            <a:spAutoFit/>
          </a:bodyPr>
          <a:lstStyle/>
          <a:p>
            <a:pPr lvl="0" algn="ctr"/>
            <a:r>
              <a:rPr lang="pl-PL" sz="1200" b="1" i="1" dirty="0">
                <a:solidFill>
                  <a:srgbClr val="0070C0"/>
                </a:solidFill>
                <a:latin typeface="Arial Black" pitchFamily="34" charset="0"/>
                <a:cs typeface="Arial" pitchFamily="34" charset="0"/>
              </a:rPr>
              <a:t>KONCEPCJA ROZWOJU TRANSPORTU PUBLICZNEGO W SZCZECIŃSKIM OBSZARZE METROPOLITALNYM</a:t>
            </a:r>
          </a:p>
          <a:p>
            <a:pPr lvl="0" algn="ctr"/>
            <a:endParaRPr lang="pl-PL" sz="1200" b="1" i="1" dirty="0">
              <a:solidFill>
                <a:srgbClr val="0070C0"/>
              </a:solidFill>
              <a:latin typeface="Arial Black" pitchFamily="34" charset="0"/>
              <a:cs typeface="Arial" pitchFamily="34" charset="0"/>
            </a:endParaRPr>
          </a:p>
          <a:p>
            <a:pPr lvl="0" algn="ctr"/>
            <a:r>
              <a:rPr lang="pl-PL" sz="1200" b="1" dirty="0" smtClean="0">
                <a:solidFill>
                  <a:srgbClr val="C00000"/>
                </a:solidFill>
                <a:latin typeface="Arial Black" pitchFamily="34" charset="0"/>
                <a:cs typeface="Arial" pitchFamily="34" charset="0"/>
              </a:rPr>
              <a:t>Cele operacyjne</a:t>
            </a:r>
          </a:p>
          <a:p>
            <a:pPr lvl="2"/>
            <a:endParaRPr lang="pl-PL" sz="1200" b="1" dirty="0">
              <a:solidFill>
                <a:srgbClr val="C00000"/>
              </a:solidFill>
              <a:latin typeface="Arial Black" pitchFamily="34" charset="0"/>
              <a:cs typeface="Arial" pitchFamily="34" charset="0"/>
            </a:endParaRPr>
          </a:p>
          <a:p>
            <a:pPr marL="685800" lvl="1" indent="-228600">
              <a:buFont typeface="+mj-lt"/>
              <a:buAutoNum type="arabicPeriod"/>
            </a:pPr>
            <a:r>
              <a:rPr lang="pl-PL" sz="1200" b="1" i="1" dirty="0" smtClean="0">
                <a:solidFill>
                  <a:srgbClr val="C00000"/>
                </a:solidFill>
                <a:latin typeface="Arial" pitchFamily="34" charset="0"/>
                <a:cs typeface="Arial" pitchFamily="34" charset="0"/>
              </a:rPr>
              <a:t>Rozbudowa </a:t>
            </a:r>
            <a:r>
              <a:rPr lang="pl-PL" sz="1200" b="1" i="1" dirty="0">
                <a:solidFill>
                  <a:srgbClr val="C00000"/>
                </a:solidFill>
                <a:latin typeface="Arial" pitchFamily="34" charset="0"/>
                <a:cs typeface="Arial" pitchFamily="34" charset="0"/>
              </a:rPr>
              <a:t>i modernizacja sieci drogowej i kolejowej powinna być prowadzona zgodnie </a:t>
            </a:r>
            <a:r>
              <a:rPr lang="pl-PL" sz="1200" b="1" i="1" dirty="0" smtClean="0">
                <a:solidFill>
                  <a:srgbClr val="C00000"/>
                </a:solidFill>
                <a:latin typeface="Arial" pitchFamily="34" charset="0"/>
                <a:cs typeface="Arial" pitchFamily="34" charset="0"/>
              </a:rPr>
              <a:t>                       z </a:t>
            </a:r>
            <a:r>
              <a:rPr lang="pl-PL" sz="1200" b="1" i="1" dirty="0">
                <a:solidFill>
                  <a:srgbClr val="C00000"/>
                </a:solidFill>
                <a:latin typeface="Arial" pitchFamily="34" charset="0"/>
                <a:cs typeface="Arial" pitchFamily="34" charset="0"/>
              </a:rPr>
              <a:t>przyjętymi planami co znacznie usprawni transport publiczny</a:t>
            </a:r>
            <a:r>
              <a:rPr lang="pl-PL" sz="1200" b="1" i="1" dirty="0" smtClean="0">
                <a:solidFill>
                  <a:srgbClr val="C00000"/>
                </a:solidFill>
                <a:latin typeface="Arial" pitchFamily="34" charset="0"/>
                <a:cs typeface="Arial" pitchFamily="34" charset="0"/>
              </a:rPr>
              <a:t>;</a:t>
            </a:r>
          </a:p>
          <a:p>
            <a:pPr marL="685800" lvl="1" indent="-228600">
              <a:buFont typeface="+mj-lt"/>
              <a:buAutoNum type="arabicPeriod"/>
            </a:pPr>
            <a:endParaRPr lang="pl-PL" sz="1200" b="1" i="1" dirty="0" smtClean="0">
              <a:solidFill>
                <a:srgbClr val="C00000"/>
              </a:solidFill>
              <a:latin typeface="Arial" pitchFamily="34" charset="0"/>
              <a:cs typeface="Arial" pitchFamily="34" charset="0"/>
            </a:endParaRPr>
          </a:p>
          <a:p>
            <a:pPr marL="685800" lvl="1" indent="-228600">
              <a:buFont typeface="+mj-lt"/>
              <a:buAutoNum type="arabicPeriod"/>
            </a:pPr>
            <a:r>
              <a:rPr lang="pl-PL" sz="1200" b="1" i="1" dirty="0" smtClean="0">
                <a:solidFill>
                  <a:srgbClr val="C00000"/>
                </a:solidFill>
                <a:latin typeface="Arial" pitchFamily="34" charset="0"/>
                <a:cs typeface="Arial" pitchFamily="34" charset="0"/>
              </a:rPr>
              <a:t>Dla </a:t>
            </a:r>
            <a:r>
              <a:rPr lang="pl-PL" sz="1200" b="1" i="1" dirty="0">
                <a:solidFill>
                  <a:srgbClr val="C00000"/>
                </a:solidFill>
                <a:latin typeface="Arial" pitchFamily="34" charset="0"/>
                <a:cs typeface="Arial" pitchFamily="34" charset="0"/>
              </a:rPr>
              <a:t>zintegrowania wszystkich rodzajów transportu należy budować centra komunikacyjne, węzły komunikacyjne i przystanki przesiadkowe przy których  powinny być tworzone  parkingi typu  „Parkuj i Jedź” (PαR</a:t>
            </a:r>
            <a:r>
              <a:rPr lang="pl-PL" sz="1200" b="1" i="1" dirty="0" smtClean="0">
                <a:solidFill>
                  <a:srgbClr val="C00000"/>
                </a:solidFill>
                <a:latin typeface="Arial" pitchFamily="34" charset="0"/>
                <a:cs typeface="Arial" pitchFamily="34" charset="0"/>
              </a:rPr>
              <a:t>);</a:t>
            </a:r>
          </a:p>
          <a:p>
            <a:pPr marL="685800" lvl="1" indent="-228600">
              <a:buFont typeface="+mj-lt"/>
              <a:buAutoNum type="arabicPeriod"/>
            </a:pPr>
            <a:endParaRPr lang="pl-PL" sz="1200" b="1" i="1" dirty="0" smtClean="0">
              <a:solidFill>
                <a:srgbClr val="C00000"/>
              </a:solidFill>
              <a:latin typeface="Arial" pitchFamily="34" charset="0"/>
              <a:cs typeface="Arial" pitchFamily="34" charset="0"/>
            </a:endParaRPr>
          </a:p>
          <a:p>
            <a:pPr marL="685800" lvl="1" indent="-228600">
              <a:buFont typeface="+mj-lt"/>
              <a:buAutoNum type="arabicPeriod"/>
            </a:pPr>
            <a:r>
              <a:rPr lang="pl-PL" sz="1200" b="1" i="1" dirty="0" smtClean="0">
                <a:solidFill>
                  <a:srgbClr val="C00000"/>
                </a:solidFill>
                <a:latin typeface="Arial" pitchFamily="34" charset="0"/>
                <a:cs typeface="Arial" pitchFamily="34" charset="0"/>
              </a:rPr>
              <a:t>Transport </a:t>
            </a:r>
            <a:r>
              <a:rPr lang="pl-PL" sz="1200" b="1" i="1" dirty="0">
                <a:solidFill>
                  <a:srgbClr val="C00000"/>
                </a:solidFill>
                <a:latin typeface="Arial" pitchFamily="34" charset="0"/>
                <a:cs typeface="Arial" pitchFamily="34" charset="0"/>
              </a:rPr>
              <a:t>publiczny w obszarze metropolitalnym należy </a:t>
            </a:r>
            <a:r>
              <a:rPr lang="pl-PL" sz="1200" b="1" i="1" dirty="0" smtClean="0">
                <a:solidFill>
                  <a:srgbClr val="C00000"/>
                </a:solidFill>
                <a:latin typeface="Arial" pitchFamily="34" charset="0"/>
                <a:cs typeface="Arial" pitchFamily="34" charset="0"/>
              </a:rPr>
              <a:t>rozwijać </a:t>
            </a:r>
            <a:r>
              <a:rPr lang="pl-PL" sz="1200" b="1" i="1" dirty="0">
                <a:solidFill>
                  <a:srgbClr val="C00000"/>
                </a:solidFill>
                <a:latin typeface="Arial" pitchFamily="34" charset="0"/>
                <a:cs typeface="Arial" pitchFamily="34" charset="0"/>
              </a:rPr>
              <a:t>w układzie gniazdowym </a:t>
            </a:r>
            <a:r>
              <a:rPr lang="pl-PL" sz="1200" b="1" i="1" dirty="0" smtClean="0">
                <a:solidFill>
                  <a:srgbClr val="C00000"/>
                </a:solidFill>
                <a:latin typeface="Arial" pitchFamily="34" charset="0"/>
                <a:cs typeface="Arial" pitchFamily="34" charset="0"/>
              </a:rPr>
              <a:t>                   w </a:t>
            </a:r>
            <a:r>
              <a:rPr lang="pl-PL" sz="1200" b="1" i="1" dirty="0">
                <a:solidFill>
                  <a:srgbClr val="C00000"/>
                </a:solidFill>
                <a:latin typeface="Arial" pitchFamily="34" charset="0"/>
                <a:cs typeface="Arial" pitchFamily="34" charset="0"/>
              </a:rPr>
              <a:t>oparciu o centra komunikacyjne, węzły komunikacyjne i przystanki przesiadkowe, które umożliwią:</a:t>
            </a:r>
            <a:endParaRPr lang="pl-PL" sz="1200" dirty="0">
              <a:solidFill>
                <a:srgbClr val="C00000"/>
              </a:solidFill>
              <a:latin typeface="Arial" pitchFamily="34" charset="0"/>
              <a:cs typeface="Arial" pitchFamily="34" charset="0"/>
            </a:endParaRPr>
          </a:p>
          <a:p>
            <a:pPr marL="628650" lvl="1" indent="-171450">
              <a:buFont typeface="Arial" pitchFamily="34" charset="0"/>
              <a:buChar char="•"/>
            </a:pPr>
            <a:r>
              <a:rPr lang="pl-PL" sz="1200" b="1" i="1" dirty="0">
                <a:solidFill>
                  <a:srgbClr val="C00000"/>
                </a:solidFill>
                <a:latin typeface="Arial" pitchFamily="34" charset="0"/>
                <a:cs typeface="Arial" pitchFamily="34" charset="0"/>
              </a:rPr>
              <a:t>dojazd z każdej miejscowości do siedziby gminy;</a:t>
            </a:r>
            <a:endParaRPr lang="pl-PL" sz="1200" dirty="0">
              <a:solidFill>
                <a:srgbClr val="C00000"/>
              </a:solidFill>
              <a:latin typeface="Arial" pitchFamily="34" charset="0"/>
              <a:cs typeface="Arial" pitchFamily="34" charset="0"/>
            </a:endParaRPr>
          </a:p>
          <a:p>
            <a:pPr marL="628650" lvl="1" indent="-171450">
              <a:buFont typeface="Arial" pitchFamily="34" charset="0"/>
              <a:buChar char="•"/>
            </a:pPr>
            <a:r>
              <a:rPr lang="pl-PL" sz="1200" b="1" i="1" dirty="0">
                <a:solidFill>
                  <a:srgbClr val="C00000"/>
                </a:solidFill>
                <a:latin typeface="Arial" pitchFamily="34" charset="0"/>
                <a:cs typeface="Arial" pitchFamily="34" charset="0"/>
              </a:rPr>
              <a:t>dojazd z siedziby każdej gminy do siedziby powiatu;</a:t>
            </a:r>
            <a:endParaRPr lang="pl-PL" sz="1200" dirty="0">
              <a:solidFill>
                <a:srgbClr val="C00000"/>
              </a:solidFill>
              <a:latin typeface="Arial" pitchFamily="34" charset="0"/>
              <a:cs typeface="Arial" pitchFamily="34" charset="0"/>
            </a:endParaRPr>
          </a:p>
          <a:p>
            <a:pPr marL="628650" lvl="1" indent="-171450">
              <a:buFont typeface="Arial" pitchFamily="34" charset="0"/>
              <a:buChar char="•"/>
            </a:pPr>
            <a:r>
              <a:rPr lang="pl-PL" sz="1200" b="1" i="1" dirty="0">
                <a:solidFill>
                  <a:srgbClr val="C00000"/>
                </a:solidFill>
                <a:latin typeface="Arial" pitchFamily="34" charset="0"/>
                <a:cs typeface="Arial" pitchFamily="34" charset="0"/>
              </a:rPr>
              <a:t>dojazd z każdego powiatu do węzłów przesiadkowych położonych na terenie stolicy aglomeracji;</a:t>
            </a:r>
            <a:endParaRPr lang="pl-PL" sz="1200" dirty="0">
              <a:solidFill>
                <a:srgbClr val="C00000"/>
              </a:solidFill>
              <a:latin typeface="Arial" pitchFamily="34" charset="0"/>
              <a:cs typeface="Arial" pitchFamily="34" charset="0"/>
            </a:endParaRPr>
          </a:p>
          <a:p>
            <a:pPr marL="628650" lvl="1" indent="-171450">
              <a:buFont typeface="Arial" pitchFamily="34" charset="0"/>
              <a:buChar char="•"/>
            </a:pPr>
            <a:r>
              <a:rPr lang="pl-PL" sz="1200" b="1" i="1" dirty="0">
                <a:solidFill>
                  <a:srgbClr val="C00000"/>
                </a:solidFill>
                <a:latin typeface="Arial" pitchFamily="34" charset="0"/>
                <a:cs typeface="Arial" pitchFamily="34" charset="0"/>
              </a:rPr>
              <a:t>dojazd (w przypadkach uzasadnionych </a:t>
            </a:r>
            <a:r>
              <a:rPr lang="pl-PL" sz="1200" b="1" i="1" dirty="0" smtClean="0">
                <a:solidFill>
                  <a:srgbClr val="C00000"/>
                </a:solidFill>
                <a:latin typeface="Arial" pitchFamily="34" charset="0"/>
                <a:cs typeface="Arial" pitchFamily="34" charset="0"/>
              </a:rPr>
              <a:t>odległością </a:t>
            </a:r>
            <a:r>
              <a:rPr lang="pl-PL" sz="1200" b="1" i="1" dirty="0">
                <a:solidFill>
                  <a:srgbClr val="C00000"/>
                </a:solidFill>
                <a:latin typeface="Arial" pitchFamily="34" charset="0"/>
                <a:cs typeface="Arial" pitchFamily="34" charset="0"/>
              </a:rPr>
              <a:t>i natężeniem ruchu) z miejscowości do powiatu lub stolicy aglomeracji;</a:t>
            </a:r>
            <a:endParaRPr lang="pl-PL" sz="1200" dirty="0">
              <a:solidFill>
                <a:srgbClr val="C00000"/>
              </a:solidFill>
              <a:latin typeface="Arial" pitchFamily="34" charset="0"/>
              <a:cs typeface="Arial" pitchFamily="34" charset="0"/>
            </a:endParaRPr>
          </a:p>
          <a:p>
            <a:r>
              <a:rPr lang="pl-PL" sz="1200" b="1" i="1" dirty="0">
                <a:solidFill>
                  <a:srgbClr val="C00000"/>
                </a:solidFill>
                <a:latin typeface="Arial" pitchFamily="34" charset="0"/>
                <a:cs typeface="Arial" pitchFamily="34" charset="0"/>
              </a:rPr>
              <a:t> </a:t>
            </a:r>
            <a:endParaRPr lang="pl-PL" sz="1200" dirty="0">
              <a:solidFill>
                <a:srgbClr val="C00000"/>
              </a:solidFill>
              <a:latin typeface="Arial" pitchFamily="34" charset="0"/>
              <a:cs typeface="Arial" pitchFamily="34" charset="0"/>
            </a:endParaRPr>
          </a:p>
          <a:p>
            <a:pPr marL="685800" lvl="1" indent="-228600">
              <a:buFont typeface="+mj-lt"/>
              <a:buAutoNum type="arabicPeriod" startAt="4"/>
            </a:pPr>
            <a:r>
              <a:rPr lang="pl-PL" sz="1200" b="1" i="1" dirty="0" smtClean="0">
                <a:solidFill>
                  <a:srgbClr val="C00000"/>
                </a:solidFill>
                <a:latin typeface="Arial" pitchFamily="34" charset="0"/>
                <a:cs typeface="Arial" pitchFamily="34" charset="0"/>
              </a:rPr>
              <a:t>Transport </a:t>
            </a:r>
            <a:r>
              <a:rPr lang="pl-PL" sz="1200" b="1" i="1" dirty="0">
                <a:solidFill>
                  <a:srgbClr val="C00000"/>
                </a:solidFill>
                <a:latin typeface="Arial" pitchFamily="34" charset="0"/>
                <a:cs typeface="Arial" pitchFamily="34" charset="0"/>
              </a:rPr>
              <a:t>publiczny w Szczecinie należy oprzeć w znacznym stopniu na rozbudowanej sieci tramwajowej (w tym linię szybkiego </a:t>
            </a:r>
            <a:r>
              <a:rPr lang="pl-PL" sz="1200" b="1" i="1" dirty="0" smtClean="0">
                <a:solidFill>
                  <a:srgbClr val="C00000"/>
                </a:solidFill>
                <a:latin typeface="Arial" pitchFamily="34" charset="0"/>
                <a:cs typeface="Arial" pitchFamily="34" charset="0"/>
              </a:rPr>
              <a:t>tramwaju w </a:t>
            </a:r>
            <a:r>
              <a:rPr lang="pl-PL" sz="1200" b="1" i="1" dirty="0">
                <a:solidFill>
                  <a:srgbClr val="C00000"/>
                </a:solidFill>
                <a:latin typeface="Arial" pitchFamily="34" charset="0"/>
                <a:cs typeface="Arial" pitchFamily="34" charset="0"/>
              </a:rPr>
              <a:t>relacji Osiedle Słoneczne &gt; Centrum Miasta) oraz na uzupełniającej sieci autobusów wyjeżdżających w większym stopniu niż obecnie również poza teren miasta i obsługujących duże skupiska mieszkaniowe położone wokół miasta;</a:t>
            </a:r>
            <a:endParaRPr lang="pl-PL" sz="1200" dirty="0">
              <a:solidFill>
                <a:srgbClr val="C00000"/>
              </a:solidFill>
              <a:latin typeface="Arial" pitchFamily="34" charset="0"/>
              <a:cs typeface="Arial" pitchFamily="34" charset="0"/>
            </a:endParaRPr>
          </a:p>
          <a:p>
            <a:pPr lvl="0" algn="ctr"/>
            <a:endParaRPr lang="pl-PL" sz="1200" b="1" dirty="0">
              <a:solidFill>
                <a:srgbClr val="C00000"/>
              </a:solidFill>
              <a:latin typeface="Arial Black" pitchFamily="34" charset="0"/>
              <a:cs typeface="Arial" pitchFamily="34" charset="0"/>
            </a:endParaRPr>
          </a:p>
        </p:txBody>
      </p:sp>
    </p:spTree>
    <p:extLst>
      <p:ext uri="{BB962C8B-B14F-4D97-AF65-F5344CB8AC3E}">
        <p14:creationId xmlns:p14="http://schemas.microsoft.com/office/powerpoint/2010/main" val="16916744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683568" y="116632"/>
            <a:ext cx="7632848" cy="5262979"/>
          </a:xfrm>
          <a:prstGeom prst="rect">
            <a:avLst/>
          </a:prstGeom>
        </p:spPr>
        <p:txBody>
          <a:bodyPr wrap="square">
            <a:spAutoFit/>
          </a:bodyPr>
          <a:lstStyle/>
          <a:p>
            <a:pPr lvl="0" algn="ctr"/>
            <a:r>
              <a:rPr lang="pl-PL" sz="1200" b="1" i="1" dirty="0">
                <a:solidFill>
                  <a:srgbClr val="0070C0"/>
                </a:solidFill>
                <a:latin typeface="Arial Black" pitchFamily="34" charset="0"/>
                <a:cs typeface="Arial" pitchFamily="34" charset="0"/>
              </a:rPr>
              <a:t>KONCEPCJA ROZWOJU TRANSPORTU PUBLICZNEGO W SZCZECIŃSKIM OBSZARZE METROPOLITALNYM</a:t>
            </a:r>
          </a:p>
          <a:p>
            <a:pPr lvl="0" algn="ctr"/>
            <a:endParaRPr lang="pl-PL" sz="1200" b="1" i="1" dirty="0">
              <a:solidFill>
                <a:srgbClr val="0070C0"/>
              </a:solidFill>
              <a:latin typeface="Arial Black" pitchFamily="34" charset="0"/>
              <a:cs typeface="Arial" pitchFamily="34" charset="0"/>
            </a:endParaRPr>
          </a:p>
          <a:p>
            <a:pPr lvl="0" algn="ctr"/>
            <a:r>
              <a:rPr lang="pl-PL" sz="1200" b="1" dirty="0">
                <a:solidFill>
                  <a:srgbClr val="C00000"/>
                </a:solidFill>
                <a:latin typeface="Arial Black" pitchFamily="34" charset="0"/>
                <a:cs typeface="Arial" pitchFamily="34" charset="0"/>
              </a:rPr>
              <a:t>Cele operacyjne</a:t>
            </a:r>
          </a:p>
          <a:p>
            <a:pPr lvl="2"/>
            <a:endParaRPr lang="pl-PL" sz="1200" b="1" dirty="0">
              <a:solidFill>
                <a:srgbClr val="C00000"/>
              </a:solidFill>
              <a:latin typeface="Arial Black" pitchFamily="34" charset="0"/>
              <a:cs typeface="Arial" pitchFamily="34" charset="0"/>
            </a:endParaRPr>
          </a:p>
          <a:p>
            <a:pPr marL="685800" lvl="1" indent="-228600">
              <a:buFont typeface="+mj-lt"/>
              <a:buAutoNum type="arabicPeriod" startAt="5"/>
            </a:pPr>
            <a:r>
              <a:rPr lang="pl-PL" sz="1200" b="1" i="1" dirty="0" smtClean="0">
                <a:solidFill>
                  <a:srgbClr val="C00000"/>
                </a:solidFill>
                <a:latin typeface="Arial" pitchFamily="34" charset="0"/>
                <a:cs typeface="Arial" pitchFamily="34" charset="0"/>
              </a:rPr>
              <a:t>Na </a:t>
            </a:r>
            <a:r>
              <a:rPr lang="pl-PL" sz="1200" b="1" i="1" dirty="0">
                <a:solidFill>
                  <a:srgbClr val="C00000"/>
                </a:solidFill>
                <a:latin typeface="Arial" pitchFamily="34" charset="0"/>
                <a:cs typeface="Arial" pitchFamily="34" charset="0"/>
              </a:rPr>
              <a:t>głównych liniach komunikacyjnych takich jak Szczecin – Stargard Szczeciński, Szczecin – Goleniów, Szczecin – Gryfino główną  osią przewozów pasażerskich powinien być transport kolejowy korzystający </a:t>
            </a:r>
            <a:r>
              <a:rPr lang="pl-PL" sz="1200" b="1" i="1" dirty="0" smtClean="0">
                <a:solidFill>
                  <a:srgbClr val="C00000"/>
                </a:solidFill>
                <a:latin typeface="Arial" pitchFamily="34" charset="0"/>
                <a:cs typeface="Arial" pitchFamily="34" charset="0"/>
              </a:rPr>
              <a:t>z </a:t>
            </a:r>
            <a:r>
              <a:rPr lang="pl-PL" sz="1200" b="1" i="1" dirty="0">
                <a:solidFill>
                  <a:srgbClr val="C00000"/>
                </a:solidFill>
                <a:latin typeface="Arial" pitchFamily="34" charset="0"/>
                <a:cs typeface="Arial" pitchFamily="34" charset="0"/>
              </a:rPr>
              <a:t>nowoczesnego taboru kolejowego a przy wybranych dworcach                       i przystankach należy tworzyć parkingi realizujące </a:t>
            </a:r>
            <a:r>
              <a:rPr lang="pl-PL" sz="1200" b="1" i="1" dirty="0" smtClean="0">
                <a:solidFill>
                  <a:srgbClr val="C00000"/>
                </a:solidFill>
                <a:latin typeface="Arial" pitchFamily="34" charset="0"/>
                <a:cs typeface="Arial" pitchFamily="34" charset="0"/>
              </a:rPr>
              <a:t>zasadę </a:t>
            </a:r>
            <a:r>
              <a:rPr lang="pl-PL" sz="1200" b="1" i="1" dirty="0">
                <a:solidFill>
                  <a:srgbClr val="C00000"/>
                </a:solidFill>
                <a:latin typeface="Arial" pitchFamily="34" charset="0"/>
                <a:cs typeface="Arial" pitchFamily="34" charset="0"/>
              </a:rPr>
              <a:t>„Parkuj i Jedź” (PαR);</a:t>
            </a:r>
            <a:endParaRPr lang="pl-PL" sz="1200" dirty="0">
              <a:solidFill>
                <a:srgbClr val="C00000"/>
              </a:solidFill>
              <a:latin typeface="Arial" pitchFamily="34" charset="0"/>
              <a:cs typeface="Arial" pitchFamily="34" charset="0"/>
            </a:endParaRPr>
          </a:p>
          <a:p>
            <a:r>
              <a:rPr lang="pl-PL" sz="1200" b="1" i="1" dirty="0">
                <a:solidFill>
                  <a:srgbClr val="C00000"/>
                </a:solidFill>
                <a:latin typeface="Arial" pitchFamily="34" charset="0"/>
                <a:cs typeface="Arial" pitchFamily="34" charset="0"/>
              </a:rPr>
              <a:t> </a:t>
            </a:r>
            <a:endParaRPr lang="pl-PL" sz="1200" dirty="0">
              <a:solidFill>
                <a:srgbClr val="C00000"/>
              </a:solidFill>
              <a:latin typeface="Arial" pitchFamily="34" charset="0"/>
              <a:cs typeface="Arial" pitchFamily="34" charset="0"/>
            </a:endParaRPr>
          </a:p>
          <a:p>
            <a:pPr marL="685800" lvl="1" indent="-228600">
              <a:buFont typeface="+mj-lt"/>
              <a:buAutoNum type="arabicPeriod" startAt="6"/>
            </a:pPr>
            <a:r>
              <a:rPr lang="pl-PL" sz="1200" b="1" i="1" dirty="0">
                <a:solidFill>
                  <a:srgbClr val="C00000"/>
                </a:solidFill>
                <a:latin typeface="Arial" pitchFamily="34" charset="0"/>
                <a:cs typeface="Arial" pitchFamily="34" charset="0"/>
              </a:rPr>
              <a:t>Na linii komunikacyjnej Szczecin – Police należy stworzyć szybką kolej miejską łączącą centrum Szczecina z Policami i Trzebieżą z możliwością wprowadzenia tramwaju dwusystemowego</a:t>
            </a:r>
            <a:r>
              <a:rPr lang="pl-PL" sz="1200" b="1" i="1" dirty="0" smtClean="0">
                <a:solidFill>
                  <a:srgbClr val="C00000"/>
                </a:solidFill>
                <a:latin typeface="Arial" pitchFamily="34" charset="0"/>
                <a:cs typeface="Arial" pitchFamily="34" charset="0"/>
              </a:rPr>
              <a:t>;</a:t>
            </a:r>
            <a:endParaRPr lang="pl-PL" sz="1200" dirty="0">
              <a:solidFill>
                <a:srgbClr val="C00000"/>
              </a:solidFill>
              <a:latin typeface="Arial" pitchFamily="34" charset="0"/>
              <a:cs typeface="Arial" pitchFamily="34" charset="0"/>
            </a:endParaRPr>
          </a:p>
          <a:p>
            <a:r>
              <a:rPr lang="pl-PL" sz="1200" b="1" i="1" dirty="0">
                <a:solidFill>
                  <a:srgbClr val="C00000"/>
                </a:solidFill>
                <a:latin typeface="Arial" pitchFamily="34" charset="0"/>
                <a:cs typeface="Arial" pitchFamily="34" charset="0"/>
              </a:rPr>
              <a:t> </a:t>
            </a:r>
            <a:endParaRPr lang="pl-PL" sz="1200" dirty="0">
              <a:solidFill>
                <a:srgbClr val="C00000"/>
              </a:solidFill>
              <a:latin typeface="Arial" pitchFamily="34" charset="0"/>
              <a:cs typeface="Arial" pitchFamily="34" charset="0"/>
            </a:endParaRPr>
          </a:p>
          <a:p>
            <a:pPr marL="685800" lvl="1" indent="-228600">
              <a:buFont typeface="+mj-lt"/>
              <a:buAutoNum type="arabicPeriod" startAt="7"/>
            </a:pPr>
            <a:r>
              <a:rPr lang="pl-PL" sz="1200" b="1" i="1" dirty="0" smtClean="0">
                <a:solidFill>
                  <a:srgbClr val="C00000"/>
                </a:solidFill>
                <a:latin typeface="Arial" pitchFamily="34" charset="0"/>
                <a:cs typeface="Arial" pitchFamily="34" charset="0"/>
              </a:rPr>
              <a:t>Regionalny </a:t>
            </a:r>
            <a:r>
              <a:rPr lang="pl-PL" sz="1200" b="1" i="1" dirty="0">
                <a:solidFill>
                  <a:srgbClr val="C00000"/>
                </a:solidFill>
                <a:latin typeface="Arial" pitchFamily="34" charset="0"/>
                <a:cs typeface="Arial" pitchFamily="34" charset="0"/>
              </a:rPr>
              <a:t>Port Lotniczy Szczecin – Goleniów należy rozbudować, natomiast Lotnisko Szczecin Dąbie powinno się dostosować do obsługi małych samolotów i śmigłowców (przewozy turystyczne i biznesowe);</a:t>
            </a:r>
            <a:endParaRPr lang="pl-PL" sz="1200" dirty="0">
              <a:solidFill>
                <a:srgbClr val="C00000"/>
              </a:solidFill>
              <a:latin typeface="Arial" pitchFamily="34" charset="0"/>
              <a:cs typeface="Arial" pitchFamily="34" charset="0"/>
            </a:endParaRPr>
          </a:p>
          <a:p>
            <a:r>
              <a:rPr lang="pl-PL" sz="1200" b="1" i="1" dirty="0">
                <a:solidFill>
                  <a:srgbClr val="C00000"/>
                </a:solidFill>
                <a:latin typeface="Arial" pitchFamily="34" charset="0"/>
                <a:cs typeface="Arial" pitchFamily="34" charset="0"/>
              </a:rPr>
              <a:t> </a:t>
            </a:r>
            <a:endParaRPr lang="pl-PL" sz="1200" dirty="0">
              <a:solidFill>
                <a:srgbClr val="C00000"/>
              </a:solidFill>
              <a:latin typeface="Arial" pitchFamily="34" charset="0"/>
              <a:cs typeface="Arial" pitchFamily="34" charset="0"/>
            </a:endParaRPr>
          </a:p>
          <a:p>
            <a:pPr marL="685800" lvl="1" indent="-228600">
              <a:buFont typeface="+mj-lt"/>
              <a:buAutoNum type="arabicPeriod" startAt="8"/>
            </a:pPr>
            <a:r>
              <a:rPr lang="pl-PL" sz="1200" b="1" i="1" dirty="0">
                <a:solidFill>
                  <a:srgbClr val="C00000"/>
                </a:solidFill>
                <a:latin typeface="Arial" pitchFamily="34" charset="0"/>
                <a:cs typeface="Arial" pitchFamily="34" charset="0"/>
              </a:rPr>
              <a:t>Głównym środkiem transportu pasażerów na lotnisko w Goleniowie powinny być pociągi kursujące na to lotnisko ze Szczecina i Stargardu;</a:t>
            </a:r>
            <a:endParaRPr lang="pl-PL" sz="1200" dirty="0">
              <a:solidFill>
                <a:srgbClr val="C00000"/>
              </a:solidFill>
              <a:latin typeface="Arial" pitchFamily="34" charset="0"/>
              <a:cs typeface="Arial" pitchFamily="34" charset="0"/>
            </a:endParaRPr>
          </a:p>
          <a:p>
            <a:r>
              <a:rPr lang="pl-PL" sz="1200" b="1" i="1" dirty="0">
                <a:solidFill>
                  <a:srgbClr val="C00000"/>
                </a:solidFill>
                <a:latin typeface="Arial" pitchFamily="34" charset="0"/>
                <a:cs typeface="Arial" pitchFamily="34" charset="0"/>
              </a:rPr>
              <a:t> </a:t>
            </a:r>
            <a:endParaRPr lang="pl-PL" sz="1200" dirty="0">
              <a:solidFill>
                <a:srgbClr val="C00000"/>
              </a:solidFill>
              <a:latin typeface="Arial" pitchFamily="34" charset="0"/>
              <a:cs typeface="Arial" pitchFamily="34" charset="0"/>
            </a:endParaRPr>
          </a:p>
          <a:p>
            <a:pPr marL="685800" lvl="1" indent="-228600">
              <a:buFont typeface="+mj-lt"/>
              <a:buAutoNum type="arabicPeriod" startAt="9"/>
            </a:pPr>
            <a:r>
              <a:rPr lang="pl-PL" sz="1200" b="1" i="1" dirty="0">
                <a:solidFill>
                  <a:srgbClr val="C00000"/>
                </a:solidFill>
                <a:latin typeface="Arial" pitchFamily="34" charset="0"/>
                <a:cs typeface="Arial" pitchFamily="34" charset="0"/>
              </a:rPr>
              <a:t>Należy rozwijać przewozy pasażerskie drogą wodną, </a:t>
            </a:r>
            <a:r>
              <a:rPr lang="pl-PL" sz="1200" b="1" i="1" dirty="0" smtClean="0">
                <a:solidFill>
                  <a:srgbClr val="C00000"/>
                </a:solidFill>
                <a:latin typeface="Arial" pitchFamily="34" charset="0"/>
                <a:cs typeface="Arial" pitchFamily="34" charset="0"/>
              </a:rPr>
              <a:t>w </a:t>
            </a:r>
            <a:r>
              <a:rPr lang="pl-PL" sz="1200" b="1" i="1" dirty="0">
                <a:solidFill>
                  <a:srgbClr val="C00000"/>
                </a:solidFill>
                <a:latin typeface="Arial" pitchFamily="34" charset="0"/>
                <a:cs typeface="Arial" pitchFamily="34" charset="0"/>
              </a:rPr>
              <a:t>szczególności przewozy turystyczne wzdłuż Odry oraz na Jeziorze Dąbskim i Zalewie Szczecińskim;</a:t>
            </a:r>
            <a:endParaRPr lang="pl-PL" sz="1200" dirty="0">
              <a:solidFill>
                <a:srgbClr val="C00000"/>
              </a:solidFill>
              <a:latin typeface="Arial" pitchFamily="34" charset="0"/>
              <a:cs typeface="Arial" pitchFamily="34" charset="0"/>
            </a:endParaRPr>
          </a:p>
          <a:p>
            <a:r>
              <a:rPr lang="pl-PL" sz="1200" b="1" i="1" dirty="0">
                <a:solidFill>
                  <a:srgbClr val="C00000"/>
                </a:solidFill>
                <a:latin typeface="Arial" pitchFamily="34" charset="0"/>
                <a:cs typeface="Arial" pitchFamily="34" charset="0"/>
              </a:rPr>
              <a:t> </a:t>
            </a:r>
            <a:endParaRPr lang="pl-PL" sz="1200" dirty="0">
              <a:solidFill>
                <a:srgbClr val="C00000"/>
              </a:solidFill>
              <a:latin typeface="Arial" pitchFamily="34" charset="0"/>
              <a:cs typeface="Arial" pitchFamily="34" charset="0"/>
            </a:endParaRPr>
          </a:p>
          <a:p>
            <a:pPr marL="685800" lvl="1" indent="-228600">
              <a:buFont typeface="+mj-lt"/>
              <a:buAutoNum type="arabicPeriod" startAt="10"/>
            </a:pPr>
            <a:r>
              <a:rPr lang="pl-PL" sz="1200" b="1" i="1" dirty="0">
                <a:solidFill>
                  <a:srgbClr val="C00000"/>
                </a:solidFill>
                <a:latin typeface="Arial" pitchFamily="34" charset="0"/>
                <a:cs typeface="Arial" pitchFamily="34" charset="0"/>
              </a:rPr>
              <a:t>Zbiorowy transport publiczny w Szczecińskim Obszarze Metropolitalnym powinien organizować i zarządzać jeden podmiot;</a:t>
            </a:r>
            <a:endParaRPr lang="pl-PL" sz="1200" dirty="0">
              <a:solidFill>
                <a:srgbClr val="C00000"/>
              </a:solidFill>
              <a:latin typeface="Arial" pitchFamily="34" charset="0"/>
              <a:cs typeface="Arial" pitchFamily="34" charset="0"/>
            </a:endParaRPr>
          </a:p>
          <a:p>
            <a:pPr marL="685800" lvl="1" indent="-228600">
              <a:buFont typeface="+mj-lt"/>
              <a:buAutoNum type="arabicPeriod" startAt="10"/>
            </a:pPr>
            <a:endParaRPr lang="pl-PL" sz="1200" b="1" i="1" dirty="0" smtClean="0">
              <a:solidFill>
                <a:srgbClr val="C00000"/>
              </a:solidFill>
              <a:latin typeface="Arial" pitchFamily="34" charset="0"/>
              <a:cs typeface="Arial" pitchFamily="34" charset="0"/>
            </a:endParaRPr>
          </a:p>
          <a:p>
            <a:pPr marL="685800" lvl="1" indent="-228600">
              <a:buFont typeface="+mj-lt"/>
              <a:buAutoNum type="arabicPeriod" startAt="10"/>
            </a:pPr>
            <a:endParaRPr lang="pl-PL" sz="1200" b="1" i="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18074041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827584" y="260648"/>
            <a:ext cx="7704856" cy="1200329"/>
          </a:xfrm>
          <a:prstGeom prst="rect">
            <a:avLst/>
          </a:prstGeom>
        </p:spPr>
        <p:txBody>
          <a:bodyPr wrap="square">
            <a:spAutoFit/>
          </a:bodyPr>
          <a:lstStyle/>
          <a:p>
            <a:pPr lvl="0" algn="ctr"/>
            <a:r>
              <a:rPr lang="pl-PL" sz="1200" b="1" i="1" dirty="0">
                <a:solidFill>
                  <a:srgbClr val="0070C0"/>
                </a:solidFill>
                <a:latin typeface="Arial Black" pitchFamily="34" charset="0"/>
                <a:cs typeface="Arial" pitchFamily="34" charset="0"/>
              </a:rPr>
              <a:t>KONCEPCJA ROZWOJU TRANSPORTU PUBLICZNEGO W SZCZECIŃSKIM OBSZARZE METROPOLITALNYM</a:t>
            </a:r>
          </a:p>
          <a:p>
            <a:pPr lvl="0" algn="ctr"/>
            <a:endParaRPr lang="pl-PL" sz="1200" b="1" i="1" dirty="0">
              <a:solidFill>
                <a:srgbClr val="0070C0"/>
              </a:solidFill>
              <a:latin typeface="Arial Black" pitchFamily="34" charset="0"/>
              <a:cs typeface="Arial" pitchFamily="34" charset="0"/>
            </a:endParaRPr>
          </a:p>
          <a:p>
            <a:pPr lvl="0" algn="ctr"/>
            <a:endParaRPr lang="pl-PL" sz="1200" b="1" i="1" dirty="0">
              <a:solidFill>
                <a:srgbClr val="0070C0"/>
              </a:solidFill>
              <a:latin typeface="Arial Black" pitchFamily="34" charset="0"/>
              <a:cs typeface="Arial" pitchFamily="34" charset="0"/>
            </a:endParaRPr>
          </a:p>
          <a:p>
            <a:pPr lvl="0" algn="ctr"/>
            <a:r>
              <a:rPr lang="pl-PL" sz="1200" b="1" dirty="0">
                <a:solidFill>
                  <a:srgbClr val="C00000"/>
                </a:solidFill>
                <a:latin typeface="Arial Black" pitchFamily="34" charset="0"/>
                <a:cs typeface="Arial" pitchFamily="34" charset="0"/>
              </a:rPr>
              <a:t>Partnerzy Szczecińskiego Obszaru Metropolitalnego</a:t>
            </a:r>
          </a:p>
          <a:p>
            <a:pPr lvl="0" algn="ctr"/>
            <a:endParaRPr lang="pl-PL" sz="1200" b="1" dirty="0">
              <a:solidFill>
                <a:srgbClr val="C00000"/>
              </a:solidFill>
              <a:latin typeface="Arial Black" pitchFamily="34" charset="0"/>
              <a:cs typeface="Arial" pitchFamily="34" charset="0"/>
            </a:endParaRPr>
          </a:p>
        </p:txBody>
      </p:sp>
      <p:pic>
        <p:nvPicPr>
          <p:cNvPr id="49154" name="Picture 2" descr="C:\Users\Józef\Pictures\Mapa SOM 3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525962"/>
            <a:ext cx="5400000" cy="5332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0217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827584" y="188640"/>
            <a:ext cx="7632848" cy="3970318"/>
          </a:xfrm>
          <a:prstGeom prst="rect">
            <a:avLst/>
          </a:prstGeom>
        </p:spPr>
        <p:txBody>
          <a:bodyPr wrap="square">
            <a:spAutoFit/>
          </a:bodyPr>
          <a:lstStyle/>
          <a:p>
            <a:pPr lvl="0" algn="ctr"/>
            <a:r>
              <a:rPr lang="pl-PL" sz="1200" b="1" i="1" dirty="0">
                <a:solidFill>
                  <a:srgbClr val="0070C0"/>
                </a:solidFill>
                <a:latin typeface="Arial Black" pitchFamily="34" charset="0"/>
                <a:cs typeface="Arial" pitchFamily="34" charset="0"/>
              </a:rPr>
              <a:t>KONCEPCJA ROZWOJU TRANSPORTU PUBLICZNEGO W SZCZECIŃSKIM OBSZARZE METROPOLITALNYM</a:t>
            </a:r>
          </a:p>
          <a:p>
            <a:pPr lvl="0" algn="ctr"/>
            <a:endParaRPr lang="pl-PL" sz="1200" b="1" i="1" dirty="0">
              <a:solidFill>
                <a:srgbClr val="0070C0"/>
              </a:solidFill>
              <a:latin typeface="Arial Black" pitchFamily="34" charset="0"/>
              <a:cs typeface="Arial" pitchFamily="34" charset="0"/>
            </a:endParaRPr>
          </a:p>
          <a:p>
            <a:pPr lvl="0" algn="ctr"/>
            <a:r>
              <a:rPr lang="pl-PL" sz="1200" b="1" dirty="0">
                <a:solidFill>
                  <a:srgbClr val="C00000"/>
                </a:solidFill>
                <a:latin typeface="Arial Black" pitchFamily="34" charset="0"/>
                <a:cs typeface="Arial" pitchFamily="34" charset="0"/>
              </a:rPr>
              <a:t>Cele </a:t>
            </a:r>
            <a:r>
              <a:rPr lang="pl-PL" sz="1200" b="1" dirty="0" smtClean="0">
                <a:solidFill>
                  <a:srgbClr val="C00000"/>
                </a:solidFill>
                <a:latin typeface="Arial Black" pitchFamily="34" charset="0"/>
                <a:cs typeface="Arial" pitchFamily="34" charset="0"/>
              </a:rPr>
              <a:t>operacyjne</a:t>
            </a:r>
          </a:p>
          <a:p>
            <a:pPr lvl="0" algn="ctr"/>
            <a:endParaRPr lang="pl-PL" sz="1200" b="1" dirty="0">
              <a:solidFill>
                <a:srgbClr val="C00000"/>
              </a:solidFill>
              <a:latin typeface="Arial Black" pitchFamily="34" charset="0"/>
              <a:cs typeface="Arial" pitchFamily="34" charset="0"/>
            </a:endParaRPr>
          </a:p>
          <a:p>
            <a:pPr lvl="0" algn="ctr"/>
            <a:endParaRPr lang="pl-PL" sz="1200" b="1" dirty="0" smtClean="0">
              <a:solidFill>
                <a:srgbClr val="C00000"/>
              </a:solidFill>
              <a:latin typeface="Arial Black" pitchFamily="34" charset="0"/>
              <a:cs typeface="Arial" pitchFamily="34" charset="0"/>
            </a:endParaRPr>
          </a:p>
          <a:p>
            <a:pPr marL="685800" lvl="1" indent="-228600">
              <a:buFont typeface="+mj-lt"/>
              <a:buAutoNum type="arabicPeriod" startAt="11"/>
            </a:pPr>
            <a:r>
              <a:rPr lang="pl-PL" sz="1200" b="1" i="1" dirty="0">
                <a:solidFill>
                  <a:srgbClr val="C00000"/>
                </a:solidFill>
                <a:latin typeface="Arial" pitchFamily="34" charset="0"/>
                <a:cs typeface="Arial" pitchFamily="34" charset="0"/>
              </a:rPr>
              <a:t>Na terenie całego obszaru metropolitalnego powinien obowiązywać jeden rodzaj biletu metropolitalnego (zarówno w formie papierowej, </a:t>
            </a:r>
            <a:r>
              <a:rPr lang="pl-PL" sz="1200" b="1" i="1" dirty="0" smtClean="0">
                <a:solidFill>
                  <a:srgbClr val="C00000"/>
                </a:solidFill>
                <a:latin typeface="Arial" pitchFamily="34" charset="0"/>
                <a:cs typeface="Arial" pitchFamily="34" charset="0"/>
              </a:rPr>
              <a:t>jak i </a:t>
            </a:r>
            <a:r>
              <a:rPr lang="pl-PL" sz="1200" b="1" i="1" dirty="0">
                <a:solidFill>
                  <a:srgbClr val="C00000"/>
                </a:solidFill>
                <a:latin typeface="Arial" pitchFamily="34" charset="0"/>
                <a:cs typeface="Arial" pitchFamily="34" charset="0"/>
              </a:rPr>
              <a:t>elektronicznej z zastosowaniem różnorodnych taryf) umożliwiający przejazdy pojazdami dowolnego przewoźnika;</a:t>
            </a:r>
            <a:endParaRPr lang="pl-PL" sz="1200" dirty="0">
              <a:solidFill>
                <a:srgbClr val="C00000"/>
              </a:solidFill>
              <a:latin typeface="Arial" pitchFamily="34" charset="0"/>
              <a:cs typeface="Arial" pitchFamily="34" charset="0"/>
            </a:endParaRPr>
          </a:p>
          <a:p>
            <a:r>
              <a:rPr lang="pl-PL" sz="1200" b="1" i="1" dirty="0">
                <a:solidFill>
                  <a:srgbClr val="C00000"/>
                </a:solidFill>
                <a:latin typeface="Arial" pitchFamily="34" charset="0"/>
                <a:cs typeface="Arial" pitchFamily="34" charset="0"/>
              </a:rPr>
              <a:t> </a:t>
            </a:r>
            <a:endParaRPr lang="pl-PL" sz="1200" dirty="0">
              <a:solidFill>
                <a:srgbClr val="C00000"/>
              </a:solidFill>
              <a:latin typeface="Arial" pitchFamily="34" charset="0"/>
              <a:cs typeface="Arial" pitchFamily="34" charset="0"/>
            </a:endParaRPr>
          </a:p>
          <a:p>
            <a:pPr marL="685800" lvl="1" indent="-228600">
              <a:buFont typeface="+mj-lt"/>
              <a:buAutoNum type="arabicPeriod" startAt="12"/>
            </a:pPr>
            <a:r>
              <a:rPr lang="pl-PL" sz="1200" b="1" i="1" dirty="0">
                <a:solidFill>
                  <a:srgbClr val="C00000"/>
                </a:solidFill>
                <a:latin typeface="Arial" pitchFamily="34" charset="0"/>
                <a:cs typeface="Arial" pitchFamily="34" charset="0"/>
              </a:rPr>
              <a:t>Należy systematycznie wprowadzać na cały obszar metropolitalny elektroniczny system zarządzania flotą pojazdów umożliwiający także prowadzenie bieżącej informacji dla podróżnych oraz pozwalający na elastyczne formy dowozu pasażera do celu podróży </a:t>
            </a:r>
            <a:r>
              <a:rPr lang="pl-PL" sz="1200" b="1" i="1" dirty="0" smtClean="0">
                <a:solidFill>
                  <a:srgbClr val="C00000"/>
                </a:solidFill>
                <a:latin typeface="Arial" pitchFamily="34" charset="0"/>
                <a:cs typeface="Arial" pitchFamily="34" charset="0"/>
              </a:rPr>
              <a:t>                 (</a:t>
            </a:r>
            <a:r>
              <a:rPr lang="pl-PL" sz="1200" b="1" i="1" dirty="0">
                <a:solidFill>
                  <a:srgbClr val="C00000"/>
                </a:solidFill>
                <a:latin typeface="Arial" pitchFamily="34" charset="0"/>
                <a:cs typeface="Arial" pitchFamily="34" charset="0"/>
              </a:rPr>
              <a:t>w tym skierowanie pojazdu na wybrany przez pasażera przystanek);</a:t>
            </a:r>
            <a:endParaRPr lang="pl-PL" sz="1200" dirty="0">
              <a:solidFill>
                <a:srgbClr val="C00000"/>
              </a:solidFill>
              <a:latin typeface="Arial" pitchFamily="34" charset="0"/>
              <a:cs typeface="Arial" pitchFamily="34" charset="0"/>
            </a:endParaRPr>
          </a:p>
          <a:p>
            <a:r>
              <a:rPr lang="pl-PL" sz="1200" b="1" i="1" dirty="0">
                <a:solidFill>
                  <a:srgbClr val="C00000"/>
                </a:solidFill>
                <a:latin typeface="Arial" pitchFamily="34" charset="0"/>
                <a:cs typeface="Arial" pitchFamily="34" charset="0"/>
              </a:rPr>
              <a:t> </a:t>
            </a:r>
            <a:endParaRPr lang="pl-PL" sz="1200" dirty="0">
              <a:solidFill>
                <a:srgbClr val="C00000"/>
              </a:solidFill>
              <a:latin typeface="Arial" pitchFamily="34" charset="0"/>
              <a:cs typeface="Arial" pitchFamily="34" charset="0"/>
            </a:endParaRPr>
          </a:p>
          <a:p>
            <a:pPr marL="685800" lvl="1" indent="-228600">
              <a:buFont typeface="+mj-lt"/>
              <a:buAutoNum type="arabicPeriod" startAt="13"/>
            </a:pPr>
            <a:r>
              <a:rPr lang="pl-PL" sz="1200" b="1" i="1" dirty="0">
                <a:solidFill>
                  <a:srgbClr val="C00000"/>
                </a:solidFill>
                <a:latin typeface="Arial" pitchFamily="34" charset="0"/>
                <a:cs typeface="Arial" pitchFamily="34" charset="0"/>
              </a:rPr>
              <a:t>Przygraniczne położenie gmin Szczecińskiego Obszaru Metropolitalnego wymagać będzie dalszej rozbudowy połączeń </a:t>
            </a:r>
            <a:r>
              <a:rPr lang="pl-PL" sz="1200" b="1" i="1" dirty="0" smtClean="0">
                <a:solidFill>
                  <a:srgbClr val="C00000"/>
                </a:solidFill>
                <a:latin typeface="Arial" pitchFamily="34" charset="0"/>
                <a:cs typeface="Arial" pitchFamily="34" charset="0"/>
              </a:rPr>
              <a:t>transgranicznych z </a:t>
            </a:r>
            <a:r>
              <a:rPr lang="pl-PL" sz="1200" b="1" i="1" dirty="0">
                <a:solidFill>
                  <a:srgbClr val="C00000"/>
                </a:solidFill>
                <a:latin typeface="Arial" pitchFamily="34" charset="0"/>
                <a:cs typeface="Arial" pitchFamily="34" charset="0"/>
              </a:rPr>
              <a:t>Niemcami;</a:t>
            </a:r>
            <a:endParaRPr lang="pl-PL" sz="1200" dirty="0">
              <a:solidFill>
                <a:srgbClr val="C00000"/>
              </a:solidFill>
              <a:latin typeface="Arial" pitchFamily="34" charset="0"/>
              <a:cs typeface="Arial" pitchFamily="34" charset="0"/>
            </a:endParaRPr>
          </a:p>
          <a:p>
            <a:r>
              <a:rPr lang="pl-PL" sz="1200" b="1" i="1" dirty="0">
                <a:solidFill>
                  <a:srgbClr val="C00000"/>
                </a:solidFill>
                <a:latin typeface="Arial" pitchFamily="34" charset="0"/>
                <a:cs typeface="Arial" pitchFamily="34" charset="0"/>
              </a:rPr>
              <a:t> </a:t>
            </a:r>
            <a:endParaRPr lang="pl-PL" sz="1200" dirty="0">
              <a:solidFill>
                <a:srgbClr val="C00000"/>
              </a:solidFill>
              <a:latin typeface="Arial" pitchFamily="34" charset="0"/>
              <a:cs typeface="Arial" pitchFamily="34" charset="0"/>
            </a:endParaRPr>
          </a:p>
          <a:p>
            <a:pPr marL="685800" lvl="1" indent="-228600">
              <a:buFont typeface="+mj-lt"/>
              <a:buAutoNum type="arabicPeriod" startAt="14"/>
            </a:pPr>
            <a:r>
              <a:rPr lang="pl-PL" sz="1200" b="1" i="1" dirty="0">
                <a:solidFill>
                  <a:srgbClr val="C00000"/>
                </a:solidFill>
                <a:latin typeface="Arial" pitchFamily="34" charset="0"/>
                <a:cs typeface="Arial" pitchFamily="34" charset="0"/>
              </a:rPr>
              <a:t>Polityka transportowa samorządów zlokalizowanych na terenie SOM zmierzać powinna </a:t>
            </a:r>
            <a:r>
              <a:rPr lang="pl-PL" sz="1200" b="1" i="1" dirty="0" smtClean="0">
                <a:solidFill>
                  <a:srgbClr val="C00000"/>
                </a:solidFill>
                <a:latin typeface="Arial" pitchFamily="34" charset="0"/>
                <a:cs typeface="Arial" pitchFamily="34" charset="0"/>
              </a:rPr>
              <a:t>             w </a:t>
            </a:r>
            <a:r>
              <a:rPr lang="pl-PL" sz="1200" b="1" i="1" dirty="0">
                <a:solidFill>
                  <a:srgbClr val="C00000"/>
                </a:solidFill>
                <a:latin typeface="Arial" pitchFamily="34" charset="0"/>
                <a:cs typeface="Arial" pitchFamily="34" charset="0"/>
              </a:rPr>
              <a:t>kierunku stworzenia systemu zachęt do korzystania z publicznych środków transportu.</a:t>
            </a:r>
            <a:endParaRPr lang="pl-PL" sz="1200" dirty="0">
              <a:solidFill>
                <a:srgbClr val="C00000"/>
              </a:solidFill>
              <a:latin typeface="Arial" pitchFamily="34" charset="0"/>
              <a:cs typeface="Arial" pitchFamily="34" charset="0"/>
            </a:endParaRPr>
          </a:p>
          <a:p>
            <a:pPr lvl="0" algn="ctr"/>
            <a:endParaRPr lang="pl-PL" sz="12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36537618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755576" y="188640"/>
            <a:ext cx="7704856" cy="1908215"/>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a:t>
            </a:r>
            <a:r>
              <a:rPr lang="pl-PL" sz="1200" b="1" i="1" dirty="0" smtClean="0">
                <a:solidFill>
                  <a:srgbClr val="0070C0"/>
                </a:solidFill>
                <a:latin typeface="Arial Black" pitchFamily="34" charset="0"/>
                <a:cs typeface="Arial" pitchFamily="34" charset="0"/>
              </a:rPr>
              <a:t>PUBLICZNEGO </a:t>
            </a:r>
            <a:r>
              <a:rPr lang="pl-PL" sz="1200" b="1" i="1" dirty="0">
                <a:solidFill>
                  <a:srgbClr val="0070C0"/>
                </a:solidFill>
                <a:latin typeface="Arial Black" pitchFamily="34" charset="0"/>
                <a:cs typeface="Arial" pitchFamily="34" charset="0"/>
              </a:rPr>
              <a:t>W SZCZECIŃSKIM OBSZARZE </a:t>
            </a:r>
            <a:r>
              <a:rPr lang="pl-PL" sz="1200" b="1" i="1" dirty="0" smtClean="0">
                <a:solidFill>
                  <a:srgbClr val="0070C0"/>
                </a:solidFill>
                <a:latin typeface="Arial Black" pitchFamily="34" charset="0"/>
                <a:cs typeface="Arial" pitchFamily="34" charset="0"/>
              </a:rPr>
              <a:t>METROPOLITALNYM</a:t>
            </a:r>
            <a:endParaRPr lang="pl-PL" sz="1200" b="1" dirty="0">
              <a:solidFill>
                <a:srgbClr val="C00000"/>
              </a:solidFill>
              <a:latin typeface="Arial Black" pitchFamily="34" charset="0"/>
              <a:cs typeface="Arial" pitchFamily="34" charset="0"/>
            </a:endParaRPr>
          </a:p>
          <a:p>
            <a:pPr marL="0" lvl="2" algn="ctr"/>
            <a:r>
              <a:rPr lang="pl-PL" sz="1200" b="1" i="1" dirty="0" smtClean="0">
                <a:solidFill>
                  <a:srgbClr val="C00000"/>
                </a:solidFill>
                <a:latin typeface="Arial Black" pitchFamily="34" charset="0"/>
                <a:cs typeface="Arial" pitchFamily="34" charset="0"/>
              </a:rPr>
              <a:t>Cel operacyjny 1. </a:t>
            </a:r>
            <a:r>
              <a:rPr lang="pl-PL" sz="1200" b="1" i="1" dirty="0">
                <a:solidFill>
                  <a:srgbClr val="C00000"/>
                </a:solidFill>
                <a:latin typeface="Arial Black" pitchFamily="34" charset="0"/>
              </a:rPr>
              <a:t>Rozbudowa i modernizacja sieci drogowej i kolejowej powinna być prowadzona zgodnie z przyjętymi planami co znacznie usprawni transport publiczny;</a:t>
            </a:r>
          </a:p>
          <a:p>
            <a:pPr algn="ctr"/>
            <a:endParaRPr lang="pl-PL" sz="1200" b="1" i="1" dirty="0" smtClean="0">
              <a:solidFill>
                <a:srgbClr val="C00000"/>
              </a:solidFill>
              <a:latin typeface="Arial Black" pitchFamily="34" charset="0"/>
              <a:cs typeface="Arial" pitchFamily="34" charset="0"/>
            </a:endParaRPr>
          </a:p>
          <a:p>
            <a:pPr marL="0" lvl="3" algn="ctr"/>
            <a:r>
              <a:rPr lang="pl-PL" sz="1200" i="1" dirty="0" smtClean="0">
                <a:latin typeface="Arial Black" pitchFamily="34" charset="0"/>
              </a:rPr>
              <a:t>Rozbudowa </a:t>
            </a:r>
            <a:r>
              <a:rPr lang="pl-PL" sz="1200" i="1" dirty="0">
                <a:latin typeface="Arial Black" pitchFamily="34" charset="0"/>
              </a:rPr>
              <a:t>i modernizacja sieci </a:t>
            </a:r>
            <a:r>
              <a:rPr lang="pl-PL" sz="1200" i="1" dirty="0" smtClean="0">
                <a:latin typeface="Arial Black" pitchFamily="34" charset="0"/>
              </a:rPr>
              <a:t>drogowej</a:t>
            </a:r>
          </a:p>
          <a:p>
            <a:pPr marL="0" lvl="3" algn="ctr"/>
            <a:endParaRPr lang="pl-PL" sz="1400" i="1" dirty="0" smtClean="0">
              <a:solidFill>
                <a:srgbClr val="C00000"/>
              </a:solidFill>
              <a:latin typeface="Arial Black" pitchFamily="34" charset="0"/>
            </a:endParaRPr>
          </a:p>
          <a:p>
            <a:pPr marL="0" lvl="3" algn="ctr"/>
            <a:endParaRPr lang="pl-PL" sz="1400" dirty="0">
              <a:solidFill>
                <a:srgbClr val="C00000"/>
              </a:solidFill>
              <a:latin typeface="Arial Black" pitchFamily="34" charset="0"/>
            </a:endParaRPr>
          </a:p>
          <a:p>
            <a:pPr algn="ctr"/>
            <a:endParaRPr lang="pl-PL" dirty="0"/>
          </a:p>
        </p:txBody>
      </p:sp>
      <p:graphicFrame>
        <p:nvGraphicFramePr>
          <p:cNvPr id="3" name="Obiekt 2"/>
          <p:cNvGraphicFramePr>
            <a:graphicFrameLocks noChangeAspect="1"/>
          </p:cNvGraphicFramePr>
          <p:nvPr>
            <p:extLst>
              <p:ext uri="{D42A27DB-BD31-4B8C-83A1-F6EECF244321}">
                <p14:modId xmlns:p14="http://schemas.microsoft.com/office/powerpoint/2010/main" val="2117519709"/>
              </p:ext>
            </p:extLst>
          </p:nvPr>
        </p:nvGraphicFramePr>
        <p:xfrm>
          <a:off x="1979712" y="1412776"/>
          <a:ext cx="4738544" cy="5400000"/>
        </p:xfrm>
        <a:graphic>
          <a:graphicData uri="http://schemas.openxmlformats.org/presentationml/2006/ole">
            <mc:AlternateContent xmlns:mc="http://schemas.openxmlformats.org/markup-compatibility/2006">
              <mc:Choice xmlns:v="urn:schemas-microsoft-com:vml" Requires="v">
                <p:oleObj spid="_x0000_s5189" name="Dokument" r:id="rId3" imgW="5766396" imgH="6570192" progId="Word.Document.12">
                  <p:embed/>
                </p:oleObj>
              </mc:Choice>
              <mc:Fallback>
                <p:oleObj name="Dokument" r:id="rId3" imgW="5766396" imgH="6570192" progId="Word.Document.12">
                  <p:embed/>
                  <p:pic>
                    <p:nvPicPr>
                      <p:cNvPr id="0" name=""/>
                      <p:cNvPicPr/>
                      <p:nvPr/>
                    </p:nvPicPr>
                    <p:blipFill>
                      <a:blip r:embed="rId4"/>
                      <a:stretch>
                        <a:fillRect/>
                      </a:stretch>
                    </p:blipFill>
                    <p:spPr>
                      <a:xfrm>
                        <a:off x="1979712" y="1412776"/>
                        <a:ext cx="4738544" cy="5400000"/>
                      </a:xfrm>
                      <a:prstGeom prst="rect">
                        <a:avLst/>
                      </a:prstGeom>
                    </p:spPr>
                  </p:pic>
                </p:oleObj>
              </mc:Fallback>
            </mc:AlternateContent>
          </a:graphicData>
        </a:graphic>
      </p:graphicFrame>
    </p:spTree>
    <p:extLst>
      <p:ext uri="{BB962C8B-B14F-4D97-AF65-F5344CB8AC3E}">
        <p14:creationId xmlns:p14="http://schemas.microsoft.com/office/powerpoint/2010/main" val="40001532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971600" y="188640"/>
            <a:ext cx="7416824" cy="2416046"/>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a:t>
            </a:r>
            <a:r>
              <a:rPr lang="pl-PL" sz="1200" b="1" i="1" dirty="0" smtClean="0">
                <a:solidFill>
                  <a:srgbClr val="0070C0"/>
                </a:solidFill>
                <a:latin typeface="Arial Black" pitchFamily="34" charset="0"/>
                <a:cs typeface="Arial" pitchFamily="34" charset="0"/>
              </a:rPr>
              <a:t>PUBLICZNEGO </a:t>
            </a:r>
            <a:r>
              <a:rPr lang="pl-PL" sz="1200" b="1" i="1" dirty="0">
                <a:solidFill>
                  <a:srgbClr val="0070C0"/>
                </a:solidFill>
                <a:latin typeface="Arial Black" pitchFamily="34" charset="0"/>
                <a:cs typeface="Arial" pitchFamily="34" charset="0"/>
              </a:rPr>
              <a:t>W SZCZECIŃSKIM OBSZARZE </a:t>
            </a:r>
            <a:r>
              <a:rPr lang="pl-PL" sz="1200" b="1" i="1" dirty="0" smtClean="0">
                <a:solidFill>
                  <a:srgbClr val="0070C0"/>
                </a:solidFill>
                <a:latin typeface="Arial Black" pitchFamily="34" charset="0"/>
                <a:cs typeface="Arial" pitchFamily="34" charset="0"/>
              </a:rPr>
              <a:t>METROPOLITALNYM</a:t>
            </a:r>
          </a:p>
          <a:p>
            <a:pPr marL="0" lvl="2" algn="ctr"/>
            <a:r>
              <a:rPr lang="pl-PL" sz="1200" b="1" i="1" dirty="0" smtClean="0">
                <a:solidFill>
                  <a:srgbClr val="C00000"/>
                </a:solidFill>
                <a:latin typeface="Arial Black" pitchFamily="34" charset="0"/>
                <a:cs typeface="Arial" pitchFamily="34" charset="0"/>
              </a:rPr>
              <a:t>Cel </a:t>
            </a:r>
            <a:r>
              <a:rPr lang="pl-PL" sz="1200" b="1" i="1" dirty="0">
                <a:solidFill>
                  <a:srgbClr val="C00000"/>
                </a:solidFill>
                <a:latin typeface="Arial Black" pitchFamily="34" charset="0"/>
                <a:cs typeface="Arial" pitchFamily="34" charset="0"/>
              </a:rPr>
              <a:t>operacyjny 1. </a:t>
            </a:r>
            <a:r>
              <a:rPr lang="pl-PL" sz="1200" b="1" i="1" dirty="0">
                <a:solidFill>
                  <a:srgbClr val="C00000"/>
                </a:solidFill>
                <a:latin typeface="Arial Black" pitchFamily="34" charset="0"/>
              </a:rPr>
              <a:t>Rozbudowa i modernizacja sieci drogowej i kolejowej powinna być prowadzona zgodnie z przyjętymi planami co znacznie usprawni transport publiczny;</a:t>
            </a:r>
          </a:p>
          <a:p>
            <a:pPr algn="ctr"/>
            <a:endParaRPr lang="pl-PL" sz="1200" b="1" i="1" dirty="0">
              <a:solidFill>
                <a:srgbClr val="C00000"/>
              </a:solidFill>
              <a:latin typeface="Arial Black" pitchFamily="34" charset="0"/>
              <a:cs typeface="Arial" pitchFamily="34" charset="0"/>
            </a:endParaRPr>
          </a:p>
          <a:p>
            <a:pPr marL="0" lvl="3" algn="ctr"/>
            <a:r>
              <a:rPr lang="pl-PL" sz="1200" i="1" dirty="0" smtClean="0">
                <a:latin typeface="Arial Black" pitchFamily="34" charset="0"/>
              </a:rPr>
              <a:t>Modernizacja sieci  kolejowej</a:t>
            </a:r>
          </a:p>
          <a:p>
            <a:pPr marL="0" lvl="3" algn="ctr"/>
            <a:endParaRPr lang="pl-PL" sz="1400" i="1" dirty="0" smtClean="0">
              <a:solidFill>
                <a:srgbClr val="C00000"/>
              </a:solidFill>
              <a:latin typeface="Arial Black" pitchFamily="34" charset="0"/>
            </a:endParaRPr>
          </a:p>
          <a:p>
            <a:pPr marL="0" lvl="3" algn="ctr"/>
            <a:endParaRPr lang="pl-PL" sz="1100" i="1" dirty="0">
              <a:solidFill>
                <a:srgbClr val="C00000"/>
              </a:solidFill>
              <a:latin typeface="Arial Black" pitchFamily="34" charset="0"/>
            </a:endParaRPr>
          </a:p>
          <a:p>
            <a:pPr algn="ctr"/>
            <a:endParaRPr lang="pl-PL" b="1" dirty="0" smtClean="0">
              <a:solidFill>
                <a:srgbClr val="0070C0"/>
              </a:solidFill>
              <a:latin typeface="Arial Black" pitchFamily="34" charset="0"/>
              <a:cs typeface="Arial" pitchFamily="34" charset="0"/>
            </a:endParaRPr>
          </a:p>
          <a:p>
            <a:pPr algn="ctr"/>
            <a:endParaRPr lang="pl-PL" b="1" dirty="0">
              <a:solidFill>
                <a:srgbClr val="0070C0"/>
              </a:solidFill>
              <a:latin typeface="Arial Black" pitchFamily="34" charset="0"/>
              <a:cs typeface="Arial" pitchFamily="34" charset="0"/>
            </a:endParaRPr>
          </a:p>
          <a:p>
            <a:pPr algn="ctr"/>
            <a:endParaRPr lang="pl-PL" dirty="0"/>
          </a:p>
        </p:txBody>
      </p:sp>
      <p:graphicFrame>
        <p:nvGraphicFramePr>
          <p:cNvPr id="3" name="Obiekt 2"/>
          <p:cNvGraphicFramePr>
            <a:graphicFrameLocks noChangeAspect="1"/>
          </p:cNvGraphicFramePr>
          <p:nvPr>
            <p:extLst>
              <p:ext uri="{D42A27DB-BD31-4B8C-83A1-F6EECF244321}">
                <p14:modId xmlns:p14="http://schemas.microsoft.com/office/powerpoint/2010/main" val="3349919454"/>
              </p:ext>
            </p:extLst>
          </p:nvPr>
        </p:nvGraphicFramePr>
        <p:xfrm>
          <a:off x="2310668" y="1361512"/>
          <a:ext cx="4738687" cy="5237162"/>
        </p:xfrm>
        <a:graphic>
          <a:graphicData uri="http://schemas.openxmlformats.org/presentationml/2006/ole">
            <mc:AlternateContent xmlns:mc="http://schemas.openxmlformats.org/markup-compatibility/2006">
              <mc:Choice xmlns:v="urn:schemas-microsoft-com:vml" Requires="v">
                <p:oleObj spid="_x0000_s4168" name="Dokument" r:id="rId3" imgW="5766396" imgH="6378530" progId="Word.Document.12">
                  <p:embed/>
                </p:oleObj>
              </mc:Choice>
              <mc:Fallback>
                <p:oleObj name="Dokument" r:id="rId3" imgW="5766396" imgH="6378530" progId="Word.Document.12">
                  <p:embed/>
                  <p:pic>
                    <p:nvPicPr>
                      <p:cNvPr id="0" name=""/>
                      <p:cNvPicPr/>
                      <p:nvPr/>
                    </p:nvPicPr>
                    <p:blipFill>
                      <a:blip r:embed="rId4"/>
                      <a:stretch>
                        <a:fillRect/>
                      </a:stretch>
                    </p:blipFill>
                    <p:spPr>
                      <a:xfrm>
                        <a:off x="2310668" y="1361512"/>
                        <a:ext cx="4738687" cy="5237162"/>
                      </a:xfrm>
                      <a:prstGeom prst="rect">
                        <a:avLst/>
                      </a:prstGeom>
                    </p:spPr>
                  </p:pic>
                </p:oleObj>
              </mc:Fallback>
            </mc:AlternateContent>
          </a:graphicData>
        </a:graphic>
      </p:graphicFrame>
    </p:spTree>
    <p:extLst>
      <p:ext uri="{BB962C8B-B14F-4D97-AF65-F5344CB8AC3E}">
        <p14:creationId xmlns:p14="http://schemas.microsoft.com/office/powerpoint/2010/main" val="12158084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827584" y="188640"/>
            <a:ext cx="7704856" cy="1908215"/>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a:t>
            </a:r>
            <a:r>
              <a:rPr lang="pl-PL" sz="1200" b="1" i="1" dirty="0" smtClean="0">
                <a:solidFill>
                  <a:srgbClr val="0070C0"/>
                </a:solidFill>
                <a:latin typeface="Arial Black" pitchFamily="34" charset="0"/>
                <a:cs typeface="Arial" pitchFamily="34" charset="0"/>
              </a:rPr>
              <a:t>PUBLICZNEGO W </a:t>
            </a:r>
            <a:r>
              <a:rPr lang="pl-PL" sz="1200" b="1" i="1" dirty="0">
                <a:solidFill>
                  <a:srgbClr val="0070C0"/>
                </a:solidFill>
                <a:latin typeface="Arial Black" pitchFamily="34" charset="0"/>
                <a:cs typeface="Arial" pitchFamily="34" charset="0"/>
              </a:rPr>
              <a:t>SZCZECIŃSKIM OBSZARZE </a:t>
            </a:r>
            <a:r>
              <a:rPr lang="pl-PL" sz="1200" b="1" i="1" dirty="0" smtClean="0">
                <a:solidFill>
                  <a:srgbClr val="0070C0"/>
                </a:solidFill>
                <a:latin typeface="Arial Black" pitchFamily="34" charset="0"/>
                <a:cs typeface="Arial" pitchFamily="34" charset="0"/>
              </a:rPr>
              <a:t>METROPOLITALNYM</a:t>
            </a:r>
          </a:p>
          <a:p>
            <a:pPr marL="0" lvl="2" algn="ctr"/>
            <a:r>
              <a:rPr lang="pl-PL" sz="1200" b="1" i="1" dirty="0" smtClean="0">
                <a:solidFill>
                  <a:srgbClr val="C00000"/>
                </a:solidFill>
                <a:latin typeface="Arial Black" pitchFamily="34" charset="0"/>
                <a:cs typeface="Arial" pitchFamily="34" charset="0"/>
              </a:rPr>
              <a:t>Cel </a:t>
            </a:r>
            <a:r>
              <a:rPr lang="pl-PL" sz="1200" b="1" i="1" dirty="0">
                <a:solidFill>
                  <a:srgbClr val="C00000"/>
                </a:solidFill>
                <a:latin typeface="Arial Black" pitchFamily="34" charset="0"/>
                <a:cs typeface="Arial" pitchFamily="34" charset="0"/>
              </a:rPr>
              <a:t>operacyjny </a:t>
            </a:r>
            <a:r>
              <a:rPr lang="pl-PL" sz="1200" b="1" i="1" dirty="0" smtClean="0">
                <a:solidFill>
                  <a:srgbClr val="C00000"/>
                </a:solidFill>
                <a:latin typeface="Arial Black" pitchFamily="34" charset="0"/>
                <a:cs typeface="Arial" pitchFamily="34" charset="0"/>
              </a:rPr>
              <a:t>2.</a:t>
            </a:r>
            <a:r>
              <a:rPr lang="pl-PL" sz="1400" b="1" i="1" dirty="0">
                <a:solidFill>
                  <a:srgbClr val="C00000"/>
                </a:solidFill>
                <a:latin typeface="Arial Black" pitchFamily="34" charset="0"/>
              </a:rPr>
              <a:t> </a:t>
            </a:r>
            <a:r>
              <a:rPr lang="pl-PL" sz="1200" b="1" i="1" dirty="0">
                <a:solidFill>
                  <a:srgbClr val="C00000"/>
                </a:solidFill>
                <a:latin typeface="Arial Black" pitchFamily="34" charset="0"/>
              </a:rPr>
              <a:t>Dla zintegrowania wszystkich rodzajów transportu należy budować centra komunikacyjne, węzły komunikacyjne i przystanki przesiadkowe przy których  powinny być tworzone  parkingi typu  „Parkuj i Jedź” (PαR);</a:t>
            </a:r>
          </a:p>
          <a:p>
            <a:pPr algn="ctr"/>
            <a:endParaRPr lang="pl-PL" sz="1200" b="1" i="1" dirty="0">
              <a:solidFill>
                <a:srgbClr val="C00000"/>
              </a:solidFill>
              <a:latin typeface="Arial Black" pitchFamily="34" charset="0"/>
              <a:cs typeface="Arial" pitchFamily="34" charset="0"/>
            </a:endParaRPr>
          </a:p>
          <a:p>
            <a:pPr marL="0" lvl="3" algn="ctr"/>
            <a:r>
              <a:rPr lang="pl-PL" sz="1200" i="1" dirty="0" smtClean="0">
                <a:latin typeface="Arial Black" pitchFamily="34" charset="0"/>
              </a:rPr>
              <a:t>Budowa centrów komunikacyjnych</a:t>
            </a:r>
          </a:p>
          <a:p>
            <a:pPr marL="0" lvl="3" algn="ctr"/>
            <a:endParaRPr lang="pl-PL" sz="1400" i="1" dirty="0">
              <a:solidFill>
                <a:srgbClr val="C00000"/>
              </a:solidFill>
              <a:latin typeface="Arial Black" pitchFamily="34" charset="0"/>
            </a:endParaRPr>
          </a:p>
          <a:p>
            <a:pPr algn="ctr"/>
            <a:endParaRPr lang="pl-PL" dirty="0"/>
          </a:p>
        </p:txBody>
      </p:sp>
      <p:graphicFrame>
        <p:nvGraphicFramePr>
          <p:cNvPr id="4" name="Obiekt 3"/>
          <p:cNvGraphicFramePr>
            <a:graphicFrameLocks noChangeAspect="1"/>
          </p:cNvGraphicFramePr>
          <p:nvPr>
            <p:extLst>
              <p:ext uri="{D42A27DB-BD31-4B8C-83A1-F6EECF244321}">
                <p14:modId xmlns:p14="http://schemas.microsoft.com/office/powerpoint/2010/main" val="1510827151"/>
              </p:ext>
            </p:extLst>
          </p:nvPr>
        </p:nvGraphicFramePr>
        <p:xfrm>
          <a:off x="3059832" y="1602000"/>
          <a:ext cx="3305544" cy="5256000"/>
        </p:xfrm>
        <a:graphic>
          <a:graphicData uri="http://schemas.openxmlformats.org/presentationml/2006/ole">
            <mc:AlternateContent xmlns:mc="http://schemas.openxmlformats.org/markup-compatibility/2006">
              <mc:Choice xmlns:v="urn:schemas-microsoft-com:vml" Requires="v">
                <p:oleObj spid="_x0000_s6212" name="Dokument" r:id="rId3" imgW="5766396" imgH="9168799" progId="Word.Document.12">
                  <p:embed/>
                </p:oleObj>
              </mc:Choice>
              <mc:Fallback>
                <p:oleObj name="Dokument" r:id="rId3" imgW="5766396" imgH="9168799" progId="Word.Document.12">
                  <p:embed/>
                  <p:pic>
                    <p:nvPicPr>
                      <p:cNvPr id="0" name=""/>
                      <p:cNvPicPr/>
                      <p:nvPr/>
                    </p:nvPicPr>
                    <p:blipFill>
                      <a:blip r:embed="rId4"/>
                      <a:stretch>
                        <a:fillRect/>
                      </a:stretch>
                    </p:blipFill>
                    <p:spPr>
                      <a:xfrm>
                        <a:off x="3059832" y="1602000"/>
                        <a:ext cx="3305544" cy="5256000"/>
                      </a:xfrm>
                      <a:prstGeom prst="rect">
                        <a:avLst/>
                      </a:prstGeom>
                    </p:spPr>
                  </p:pic>
                </p:oleObj>
              </mc:Fallback>
            </mc:AlternateContent>
          </a:graphicData>
        </a:graphic>
      </p:graphicFrame>
    </p:spTree>
    <p:extLst>
      <p:ext uri="{BB962C8B-B14F-4D97-AF65-F5344CB8AC3E}">
        <p14:creationId xmlns:p14="http://schemas.microsoft.com/office/powerpoint/2010/main" val="31618740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827584" y="188640"/>
            <a:ext cx="7632848" cy="2000548"/>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a:t>
            </a:r>
            <a:r>
              <a:rPr lang="pl-PL" sz="1200" b="1" i="1" dirty="0" smtClean="0">
                <a:solidFill>
                  <a:srgbClr val="0070C0"/>
                </a:solidFill>
                <a:latin typeface="Arial Black" pitchFamily="34" charset="0"/>
                <a:cs typeface="Arial" pitchFamily="34" charset="0"/>
              </a:rPr>
              <a:t>PUBLICZNEGO </a:t>
            </a:r>
            <a:r>
              <a:rPr lang="pl-PL" sz="1200" b="1" i="1" dirty="0">
                <a:solidFill>
                  <a:srgbClr val="0070C0"/>
                </a:solidFill>
                <a:latin typeface="Arial Black" pitchFamily="34" charset="0"/>
                <a:cs typeface="Arial" pitchFamily="34" charset="0"/>
              </a:rPr>
              <a:t>W SZCZECIŃSKIM OBSZARZE </a:t>
            </a:r>
            <a:r>
              <a:rPr lang="pl-PL" sz="1200" b="1" i="1" dirty="0" smtClean="0">
                <a:solidFill>
                  <a:srgbClr val="0070C0"/>
                </a:solidFill>
                <a:latin typeface="Arial Black" pitchFamily="34" charset="0"/>
                <a:cs typeface="Arial" pitchFamily="34" charset="0"/>
              </a:rPr>
              <a:t>METROPOLITALNYM</a:t>
            </a:r>
          </a:p>
          <a:p>
            <a:pPr marL="0" lvl="2" algn="ctr"/>
            <a:r>
              <a:rPr lang="pl-PL" sz="1200" b="1" i="1" dirty="0" smtClean="0">
                <a:solidFill>
                  <a:srgbClr val="C00000"/>
                </a:solidFill>
                <a:latin typeface="Arial Black" pitchFamily="34" charset="0"/>
                <a:cs typeface="Arial" pitchFamily="34" charset="0"/>
              </a:rPr>
              <a:t>Cel </a:t>
            </a:r>
            <a:r>
              <a:rPr lang="pl-PL" sz="1200" b="1" i="1" dirty="0">
                <a:solidFill>
                  <a:srgbClr val="C00000"/>
                </a:solidFill>
                <a:latin typeface="Arial Black" pitchFamily="34" charset="0"/>
                <a:cs typeface="Arial" pitchFamily="34" charset="0"/>
              </a:rPr>
              <a:t>operacyjny 2. Cel operacyjny 2.</a:t>
            </a:r>
            <a:r>
              <a:rPr lang="pl-PL" sz="1400" b="1" i="1" dirty="0">
                <a:solidFill>
                  <a:srgbClr val="C00000"/>
                </a:solidFill>
                <a:latin typeface="Arial Black" pitchFamily="34" charset="0"/>
              </a:rPr>
              <a:t> </a:t>
            </a:r>
            <a:r>
              <a:rPr lang="pl-PL" sz="1200" b="1" i="1" dirty="0">
                <a:solidFill>
                  <a:srgbClr val="C00000"/>
                </a:solidFill>
                <a:latin typeface="Arial Black" pitchFamily="34" charset="0"/>
              </a:rPr>
              <a:t>Dla zintegrowania wszystkich rodzajów transportu należy budować centra komunikacyjne, węzły komunikacyjne i przystanki przesiadkowe przy których  powinny być tworzone  parkingi typu  „Parkuj i Jedź” (PαR);</a:t>
            </a:r>
          </a:p>
          <a:p>
            <a:pPr algn="ctr"/>
            <a:endParaRPr lang="pl-PL" sz="1200" b="1" i="1" dirty="0">
              <a:solidFill>
                <a:srgbClr val="C00000"/>
              </a:solidFill>
              <a:latin typeface="Arial Black" pitchFamily="34" charset="0"/>
              <a:cs typeface="Arial" pitchFamily="34" charset="0"/>
            </a:endParaRPr>
          </a:p>
          <a:p>
            <a:pPr marL="0" lvl="3" algn="ctr"/>
            <a:r>
              <a:rPr lang="pl-PL" sz="1200" i="1" dirty="0" smtClean="0">
                <a:latin typeface="Arial Black" pitchFamily="34" charset="0"/>
              </a:rPr>
              <a:t>Budowa </a:t>
            </a:r>
            <a:r>
              <a:rPr lang="pl-PL" sz="1200" i="1" dirty="0">
                <a:latin typeface="Arial Black" pitchFamily="34" charset="0"/>
              </a:rPr>
              <a:t>centrów komunikacyjnych</a:t>
            </a:r>
          </a:p>
          <a:p>
            <a:pPr algn="ctr"/>
            <a:endParaRPr lang="pl-PL" sz="1200" dirty="0" smtClean="0"/>
          </a:p>
          <a:p>
            <a:pPr algn="ctr"/>
            <a:r>
              <a:rPr lang="pl-PL" sz="1200" dirty="0" smtClean="0">
                <a:latin typeface="Arial Black" pitchFamily="34" charset="0"/>
              </a:rPr>
              <a:t>Zintegrowane Centrum Komunikacyjne w Szczecinie</a:t>
            </a:r>
          </a:p>
          <a:p>
            <a:pPr algn="ctr"/>
            <a:endParaRPr lang="pl-PL" sz="1400" dirty="0">
              <a:solidFill>
                <a:srgbClr val="C00000"/>
              </a:solidFill>
              <a:latin typeface="Arial Black" pitchFamily="34" charset="0"/>
            </a:endParaRPr>
          </a:p>
        </p:txBody>
      </p:sp>
      <p:graphicFrame>
        <p:nvGraphicFramePr>
          <p:cNvPr id="4" name="Obiekt 3"/>
          <p:cNvGraphicFramePr>
            <a:graphicFrameLocks noChangeAspect="1"/>
          </p:cNvGraphicFramePr>
          <p:nvPr>
            <p:extLst>
              <p:ext uri="{D42A27DB-BD31-4B8C-83A1-F6EECF244321}">
                <p14:modId xmlns:p14="http://schemas.microsoft.com/office/powerpoint/2010/main" val="3798298891"/>
              </p:ext>
            </p:extLst>
          </p:nvPr>
        </p:nvGraphicFramePr>
        <p:xfrm>
          <a:off x="1835696" y="2060848"/>
          <a:ext cx="5765800" cy="4537075"/>
        </p:xfrm>
        <a:graphic>
          <a:graphicData uri="http://schemas.openxmlformats.org/presentationml/2006/ole">
            <mc:AlternateContent xmlns:mc="http://schemas.openxmlformats.org/markup-compatibility/2006">
              <mc:Choice xmlns:v="urn:schemas-microsoft-com:vml" Requires="v">
                <p:oleObj spid="_x0000_s7235" name="Dokument" r:id="rId3" imgW="5766396" imgH="4536844" progId="Word.Document.12">
                  <p:embed/>
                </p:oleObj>
              </mc:Choice>
              <mc:Fallback>
                <p:oleObj name="Dokument" r:id="rId3" imgW="5766396" imgH="4536844" progId="Word.Document.12">
                  <p:embed/>
                  <p:pic>
                    <p:nvPicPr>
                      <p:cNvPr id="0" name=""/>
                      <p:cNvPicPr/>
                      <p:nvPr/>
                    </p:nvPicPr>
                    <p:blipFill>
                      <a:blip r:embed="rId4"/>
                      <a:stretch>
                        <a:fillRect/>
                      </a:stretch>
                    </p:blipFill>
                    <p:spPr>
                      <a:xfrm>
                        <a:off x="1835696" y="2060848"/>
                        <a:ext cx="5765800" cy="4537075"/>
                      </a:xfrm>
                      <a:prstGeom prst="rect">
                        <a:avLst/>
                      </a:prstGeom>
                    </p:spPr>
                  </p:pic>
                </p:oleObj>
              </mc:Fallback>
            </mc:AlternateContent>
          </a:graphicData>
        </a:graphic>
      </p:graphicFrame>
    </p:spTree>
    <p:extLst>
      <p:ext uri="{BB962C8B-B14F-4D97-AF65-F5344CB8AC3E}">
        <p14:creationId xmlns:p14="http://schemas.microsoft.com/office/powerpoint/2010/main" val="24325286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971600" y="188640"/>
            <a:ext cx="7560840" cy="2062103"/>
          </a:xfrm>
          <a:prstGeom prst="rect">
            <a:avLst/>
          </a:prstGeom>
        </p:spPr>
        <p:txBody>
          <a:bodyPr wrap="square">
            <a:spAutoFit/>
          </a:bodyPr>
          <a:lstStyle/>
          <a:p>
            <a:pPr algn="ctr"/>
            <a:r>
              <a:rPr lang="pl-PL" sz="1200" b="1" i="1" dirty="0">
                <a:solidFill>
                  <a:srgbClr val="0070C0"/>
                </a:solidFill>
                <a:latin typeface="Arial Black" pitchFamily="34" charset="0"/>
                <a:cs typeface="Arial" pitchFamily="34" charset="0"/>
              </a:rPr>
              <a:t>STUDIUM ROZWOJU TRANSPORTU </a:t>
            </a:r>
            <a:r>
              <a:rPr lang="pl-PL" sz="1200" b="1" i="1" dirty="0" smtClean="0">
                <a:solidFill>
                  <a:srgbClr val="0070C0"/>
                </a:solidFill>
                <a:latin typeface="Arial Black" pitchFamily="34" charset="0"/>
                <a:cs typeface="Arial" pitchFamily="34" charset="0"/>
              </a:rPr>
              <a:t>PUBLICZNEGO </a:t>
            </a:r>
            <a:r>
              <a:rPr lang="pl-PL" sz="1200" b="1" i="1" dirty="0">
                <a:solidFill>
                  <a:srgbClr val="0070C0"/>
                </a:solidFill>
                <a:latin typeface="Arial Black" pitchFamily="34" charset="0"/>
                <a:cs typeface="Arial" pitchFamily="34" charset="0"/>
              </a:rPr>
              <a:t>W SZCZECIŃSKIM OBSZARZE </a:t>
            </a:r>
            <a:r>
              <a:rPr lang="pl-PL" sz="1200" b="1" i="1" dirty="0" smtClean="0">
                <a:solidFill>
                  <a:srgbClr val="0070C0"/>
                </a:solidFill>
                <a:latin typeface="Arial Black" pitchFamily="34" charset="0"/>
                <a:cs typeface="Arial" pitchFamily="34" charset="0"/>
              </a:rPr>
              <a:t>METROPOLITALNYM</a:t>
            </a:r>
          </a:p>
          <a:p>
            <a:pPr marL="0" lvl="2" algn="ctr"/>
            <a:r>
              <a:rPr lang="pl-PL" sz="1200" b="1" i="1" dirty="0" smtClean="0">
                <a:solidFill>
                  <a:srgbClr val="C00000"/>
                </a:solidFill>
                <a:latin typeface="Arial Black" pitchFamily="34" charset="0"/>
                <a:cs typeface="Arial" pitchFamily="34" charset="0"/>
              </a:rPr>
              <a:t>Cel </a:t>
            </a:r>
            <a:r>
              <a:rPr lang="pl-PL" sz="1200" b="1" i="1" dirty="0">
                <a:solidFill>
                  <a:srgbClr val="C00000"/>
                </a:solidFill>
                <a:latin typeface="Arial Black" pitchFamily="34" charset="0"/>
                <a:cs typeface="Arial" pitchFamily="34" charset="0"/>
              </a:rPr>
              <a:t>operacyjny 2. Cel operacyjny 2.</a:t>
            </a:r>
            <a:r>
              <a:rPr lang="pl-PL" sz="1400" b="1" i="1" dirty="0">
                <a:solidFill>
                  <a:srgbClr val="C00000"/>
                </a:solidFill>
                <a:latin typeface="Arial Black" pitchFamily="34" charset="0"/>
              </a:rPr>
              <a:t> </a:t>
            </a:r>
            <a:r>
              <a:rPr lang="pl-PL" sz="1200" b="1" i="1" dirty="0">
                <a:solidFill>
                  <a:srgbClr val="C00000"/>
                </a:solidFill>
                <a:latin typeface="Arial Black" pitchFamily="34" charset="0"/>
              </a:rPr>
              <a:t>Dla zintegrowania wszystkich rodzajów transportu należy budować centra komunikacyjne, węzły komunikacyjne i przystanki przesiadkowe przy których  powinny być tworzone  parkingi typu  „Parkuj i Jedź” (PαR</a:t>
            </a:r>
            <a:r>
              <a:rPr lang="pl-PL" sz="1200" b="1" i="1" dirty="0" smtClean="0">
                <a:solidFill>
                  <a:srgbClr val="C00000"/>
                </a:solidFill>
                <a:latin typeface="Arial Black" pitchFamily="34" charset="0"/>
              </a:rPr>
              <a:t>);</a:t>
            </a:r>
          </a:p>
          <a:p>
            <a:pPr marL="0" lvl="2" algn="ctr"/>
            <a:endParaRPr lang="pl-PL" sz="1200" b="1" i="1" dirty="0">
              <a:solidFill>
                <a:srgbClr val="C00000"/>
              </a:solidFill>
              <a:latin typeface="Arial Black" pitchFamily="34" charset="0"/>
            </a:endParaRPr>
          </a:p>
          <a:p>
            <a:pPr marL="0" lvl="3" algn="ctr"/>
            <a:r>
              <a:rPr lang="pl-PL" sz="1200" i="1" dirty="0" smtClean="0">
                <a:latin typeface="Arial Black" pitchFamily="34" charset="0"/>
              </a:rPr>
              <a:t>Budowa </a:t>
            </a:r>
            <a:r>
              <a:rPr lang="pl-PL" sz="1200" i="1" dirty="0">
                <a:latin typeface="Arial Black" pitchFamily="34" charset="0"/>
              </a:rPr>
              <a:t>centrów komunikacyjnych</a:t>
            </a:r>
          </a:p>
          <a:p>
            <a:pPr algn="ctr"/>
            <a:endParaRPr lang="pl-PL" sz="1200" dirty="0">
              <a:latin typeface="Arial Black" pitchFamily="34" charset="0"/>
            </a:endParaRPr>
          </a:p>
          <a:p>
            <a:pPr algn="ctr"/>
            <a:r>
              <a:rPr lang="pl-PL" sz="1200" dirty="0">
                <a:latin typeface="Arial Black" pitchFamily="34" charset="0"/>
              </a:rPr>
              <a:t>Zintegrowane Centrum Komunikacyjne w </a:t>
            </a:r>
            <a:r>
              <a:rPr lang="pl-PL" sz="1200" dirty="0" smtClean="0">
                <a:latin typeface="Arial Black" pitchFamily="34" charset="0"/>
              </a:rPr>
              <a:t>Stargardzie Szczecińskim</a:t>
            </a:r>
            <a:endParaRPr lang="pl-PL" sz="1200" dirty="0">
              <a:latin typeface="Arial Black" pitchFamily="34" charset="0"/>
            </a:endParaRPr>
          </a:p>
          <a:p>
            <a:pPr algn="ctr"/>
            <a:endParaRPr lang="pl-PL" dirty="0"/>
          </a:p>
        </p:txBody>
      </p:sp>
      <p:graphicFrame>
        <p:nvGraphicFramePr>
          <p:cNvPr id="3" name="Obiekt 2"/>
          <p:cNvGraphicFramePr>
            <a:graphicFrameLocks noChangeAspect="1"/>
          </p:cNvGraphicFramePr>
          <p:nvPr>
            <p:extLst>
              <p:ext uri="{D42A27DB-BD31-4B8C-83A1-F6EECF244321}">
                <p14:modId xmlns:p14="http://schemas.microsoft.com/office/powerpoint/2010/main" val="4118105290"/>
              </p:ext>
            </p:extLst>
          </p:nvPr>
        </p:nvGraphicFramePr>
        <p:xfrm>
          <a:off x="244475" y="2132856"/>
          <a:ext cx="8899525" cy="4087812"/>
        </p:xfrm>
        <a:graphic>
          <a:graphicData uri="http://schemas.openxmlformats.org/presentationml/2006/ole">
            <mc:AlternateContent xmlns:mc="http://schemas.openxmlformats.org/markup-compatibility/2006">
              <mc:Choice xmlns:v="urn:schemas-microsoft-com:vml" Requires="v">
                <p:oleObj spid="_x0000_s8259" name="Dokument" r:id="rId3" imgW="8898959" imgH="4087143" progId="Word.Document.12">
                  <p:embed/>
                </p:oleObj>
              </mc:Choice>
              <mc:Fallback>
                <p:oleObj name="Dokument" r:id="rId3" imgW="8898959" imgH="4087143" progId="Word.Document.12">
                  <p:embed/>
                  <p:pic>
                    <p:nvPicPr>
                      <p:cNvPr id="0" name=""/>
                      <p:cNvPicPr/>
                      <p:nvPr/>
                    </p:nvPicPr>
                    <p:blipFill>
                      <a:blip r:embed="rId4"/>
                      <a:stretch>
                        <a:fillRect/>
                      </a:stretch>
                    </p:blipFill>
                    <p:spPr>
                      <a:xfrm>
                        <a:off x="244475" y="2132856"/>
                        <a:ext cx="8899525" cy="4087812"/>
                      </a:xfrm>
                      <a:prstGeom prst="rect">
                        <a:avLst/>
                      </a:prstGeom>
                    </p:spPr>
                  </p:pic>
                </p:oleObj>
              </mc:Fallback>
            </mc:AlternateContent>
          </a:graphicData>
        </a:graphic>
      </p:graphicFrame>
    </p:spTree>
    <p:extLst>
      <p:ext uri="{BB962C8B-B14F-4D97-AF65-F5344CB8AC3E}">
        <p14:creationId xmlns:p14="http://schemas.microsoft.com/office/powerpoint/2010/main" val="33250841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899592" y="188640"/>
            <a:ext cx="7632848" cy="2246769"/>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a:t>
            </a:r>
            <a:r>
              <a:rPr lang="pl-PL" sz="1200" b="1" i="1" dirty="0" smtClean="0">
                <a:solidFill>
                  <a:srgbClr val="0070C0"/>
                </a:solidFill>
                <a:latin typeface="Arial Black" pitchFamily="34" charset="0"/>
                <a:cs typeface="Arial" pitchFamily="34" charset="0"/>
              </a:rPr>
              <a:t>PUBLICZNEGO W </a:t>
            </a:r>
            <a:r>
              <a:rPr lang="pl-PL" sz="1200" b="1" i="1" dirty="0">
                <a:solidFill>
                  <a:srgbClr val="0070C0"/>
                </a:solidFill>
                <a:latin typeface="Arial Black" pitchFamily="34" charset="0"/>
                <a:cs typeface="Arial" pitchFamily="34" charset="0"/>
              </a:rPr>
              <a:t>SZCZECIŃSKIM OBSZARZE </a:t>
            </a:r>
            <a:r>
              <a:rPr lang="pl-PL" sz="1200" b="1" i="1" dirty="0" smtClean="0">
                <a:solidFill>
                  <a:srgbClr val="0070C0"/>
                </a:solidFill>
                <a:latin typeface="Arial Black" pitchFamily="34" charset="0"/>
                <a:cs typeface="Arial" pitchFamily="34" charset="0"/>
              </a:rPr>
              <a:t>METROPOLITALNYM</a:t>
            </a:r>
          </a:p>
          <a:p>
            <a:pPr algn="ctr"/>
            <a:endParaRPr lang="pl-PL" sz="1200" b="1" i="1" dirty="0" smtClean="0">
              <a:solidFill>
                <a:srgbClr val="0070C0"/>
              </a:solidFill>
              <a:latin typeface="Arial Black" pitchFamily="34" charset="0"/>
              <a:cs typeface="Arial" pitchFamily="34" charset="0"/>
            </a:endParaRPr>
          </a:p>
          <a:p>
            <a:pPr marL="0" lvl="2" algn="ctr"/>
            <a:r>
              <a:rPr lang="pl-PL" sz="1200" b="1" i="1" dirty="0" smtClean="0">
                <a:solidFill>
                  <a:srgbClr val="C00000"/>
                </a:solidFill>
                <a:latin typeface="Arial Black" pitchFamily="34" charset="0"/>
                <a:cs typeface="Arial" pitchFamily="34" charset="0"/>
              </a:rPr>
              <a:t>Cel </a:t>
            </a:r>
            <a:r>
              <a:rPr lang="pl-PL" sz="1200" b="1" i="1" dirty="0">
                <a:solidFill>
                  <a:srgbClr val="C00000"/>
                </a:solidFill>
                <a:latin typeface="Arial Black" pitchFamily="34" charset="0"/>
                <a:cs typeface="Arial" pitchFamily="34" charset="0"/>
              </a:rPr>
              <a:t>operacyjny 2.</a:t>
            </a:r>
            <a:r>
              <a:rPr lang="pl-PL" sz="1400" b="1" i="1" dirty="0">
                <a:solidFill>
                  <a:srgbClr val="C00000"/>
                </a:solidFill>
                <a:latin typeface="Arial Black" pitchFamily="34" charset="0"/>
              </a:rPr>
              <a:t> </a:t>
            </a:r>
            <a:r>
              <a:rPr lang="pl-PL" sz="1200" b="1" i="1" dirty="0">
                <a:solidFill>
                  <a:srgbClr val="C00000"/>
                </a:solidFill>
                <a:latin typeface="Arial Black" pitchFamily="34" charset="0"/>
              </a:rPr>
              <a:t>Dla zintegrowania wszystkich rodzajów transportu należy budować centra komunikacyjne, węzły komunikacyjne i przystanki przesiadkowe przy których  powinny być tworzone  parkingi typu  „Parkuj i Jedź” (PαR);</a:t>
            </a:r>
          </a:p>
          <a:p>
            <a:pPr marL="0" lvl="3" algn="ctr"/>
            <a:r>
              <a:rPr lang="pl-PL" sz="1200" i="1" dirty="0" smtClean="0">
                <a:latin typeface="Arial Black" pitchFamily="34" charset="0"/>
              </a:rPr>
              <a:t>Budowa węzłów </a:t>
            </a:r>
            <a:r>
              <a:rPr lang="pl-PL" sz="1200" i="1" dirty="0">
                <a:latin typeface="Arial Black" pitchFamily="34" charset="0"/>
              </a:rPr>
              <a:t>komunikacyjnych</a:t>
            </a:r>
          </a:p>
          <a:p>
            <a:pPr algn="ctr"/>
            <a:endParaRPr lang="pl-PL" b="1" dirty="0">
              <a:solidFill>
                <a:srgbClr val="0070C0"/>
              </a:solidFill>
              <a:latin typeface="Arial Black" pitchFamily="34" charset="0"/>
              <a:cs typeface="Arial" pitchFamily="34" charset="0"/>
            </a:endParaRPr>
          </a:p>
          <a:p>
            <a:pPr algn="ctr"/>
            <a:endParaRPr lang="pl-PL" b="1" dirty="0" smtClean="0">
              <a:solidFill>
                <a:srgbClr val="0070C0"/>
              </a:solidFill>
              <a:latin typeface="Arial Black" pitchFamily="34" charset="0"/>
              <a:cs typeface="Arial" pitchFamily="34" charset="0"/>
            </a:endParaRPr>
          </a:p>
          <a:p>
            <a:pPr algn="ctr"/>
            <a:endParaRPr lang="pl-PL" dirty="0"/>
          </a:p>
        </p:txBody>
      </p:sp>
      <p:graphicFrame>
        <p:nvGraphicFramePr>
          <p:cNvPr id="3" name="Obiekt 2"/>
          <p:cNvGraphicFramePr>
            <a:graphicFrameLocks noChangeAspect="1"/>
          </p:cNvGraphicFramePr>
          <p:nvPr>
            <p:extLst>
              <p:ext uri="{D42A27DB-BD31-4B8C-83A1-F6EECF244321}">
                <p14:modId xmlns:p14="http://schemas.microsoft.com/office/powerpoint/2010/main" val="4127874137"/>
              </p:ext>
            </p:extLst>
          </p:nvPr>
        </p:nvGraphicFramePr>
        <p:xfrm>
          <a:off x="2436406" y="1556792"/>
          <a:ext cx="4559219" cy="5040000"/>
        </p:xfrm>
        <a:graphic>
          <a:graphicData uri="http://schemas.openxmlformats.org/presentationml/2006/ole">
            <mc:AlternateContent xmlns:mc="http://schemas.openxmlformats.org/markup-compatibility/2006">
              <mc:Choice xmlns:v="urn:schemas-microsoft-com:vml" Requires="v">
                <p:oleObj spid="_x0000_s9287" name="Dokument" r:id="rId3" imgW="5766396" imgH="6373846" progId="Word.Document.12">
                  <p:embed/>
                </p:oleObj>
              </mc:Choice>
              <mc:Fallback>
                <p:oleObj name="Dokument" r:id="rId3" imgW="5766396" imgH="6373846" progId="Word.Document.12">
                  <p:embed/>
                  <p:pic>
                    <p:nvPicPr>
                      <p:cNvPr id="0" name=""/>
                      <p:cNvPicPr/>
                      <p:nvPr/>
                    </p:nvPicPr>
                    <p:blipFill>
                      <a:blip r:embed="rId4"/>
                      <a:stretch>
                        <a:fillRect/>
                      </a:stretch>
                    </p:blipFill>
                    <p:spPr>
                      <a:xfrm>
                        <a:off x="2436406" y="1556792"/>
                        <a:ext cx="4559219" cy="5040000"/>
                      </a:xfrm>
                      <a:prstGeom prst="rect">
                        <a:avLst/>
                      </a:prstGeom>
                    </p:spPr>
                  </p:pic>
                </p:oleObj>
              </mc:Fallback>
            </mc:AlternateContent>
          </a:graphicData>
        </a:graphic>
      </p:graphicFrame>
    </p:spTree>
    <p:extLst>
      <p:ext uri="{BB962C8B-B14F-4D97-AF65-F5344CB8AC3E}">
        <p14:creationId xmlns:p14="http://schemas.microsoft.com/office/powerpoint/2010/main" val="10371542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043608" y="188640"/>
            <a:ext cx="7200800" cy="1938992"/>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a:t>
            </a:r>
            <a:r>
              <a:rPr lang="pl-PL" sz="1200" b="1" i="1" dirty="0" smtClean="0">
                <a:solidFill>
                  <a:srgbClr val="0070C0"/>
                </a:solidFill>
                <a:latin typeface="Arial Black" pitchFamily="34" charset="0"/>
                <a:cs typeface="Arial" pitchFamily="34" charset="0"/>
              </a:rPr>
              <a:t>PUBLICZNEGO </a:t>
            </a:r>
            <a:r>
              <a:rPr lang="pl-PL" sz="1200" b="1" i="1" dirty="0">
                <a:solidFill>
                  <a:srgbClr val="0070C0"/>
                </a:solidFill>
                <a:latin typeface="Arial Black" pitchFamily="34" charset="0"/>
                <a:cs typeface="Arial" pitchFamily="34" charset="0"/>
              </a:rPr>
              <a:t>W SZCZECIŃSKIM OBSZARZE </a:t>
            </a:r>
            <a:r>
              <a:rPr lang="pl-PL" sz="1200" b="1" i="1" dirty="0" smtClean="0">
                <a:solidFill>
                  <a:srgbClr val="0070C0"/>
                </a:solidFill>
                <a:latin typeface="Arial Black" pitchFamily="34" charset="0"/>
                <a:cs typeface="Arial" pitchFamily="34" charset="0"/>
              </a:rPr>
              <a:t>METROPOLITALNYM</a:t>
            </a:r>
          </a:p>
          <a:p>
            <a:pPr marL="0" lvl="2" algn="ctr"/>
            <a:r>
              <a:rPr lang="pl-PL" sz="1200" b="1" i="1" dirty="0" smtClean="0">
                <a:solidFill>
                  <a:srgbClr val="C00000"/>
                </a:solidFill>
                <a:latin typeface="Arial Black" pitchFamily="34" charset="0"/>
                <a:cs typeface="Arial" pitchFamily="34" charset="0"/>
              </a:rPr>
              <a:t>Cel </a:t>
            </a:r>
            <a:r>
              <a:rPr lang="pl-PL" sz="1200" b="1" i="1" dirty="0">
                <a:solidFill>
                  <a:srgbClr val="C00000"/>
                </a:solidFill>
                <a:latin typeface="Arial Black" pitchFamily="34" charset="0"/>
                <a:cs typeface="Arial" pitchFamily="34" charset="0"/>
              </a:rPr>
              <a:t>operacyjny </a:t>
            </a:r>
            <a:r>
              <a:rPr lang="pl-PL" sz="1200" b="1" i="1" dirty="0" smtClean="0">
                <a:solidFill>
                  <a:srgbClr val="C00000"/>
                </a:solidFill>
                <a:latin typeface="Arial Black" pitchFamily="34" charset="0"/>
                <a:cs typeface="Arial" pitchFamily="34" charset="0"/>
              </a:rPr>
              <a:t>2.</a:t>
            </a:r>
            <a:r>
              <a:rPr lang="pl-PL" sz="1200" b="1" i="1" dirty="0">
                <a:solidFill>
                  <a:srgbClr val="C00000"/>
                </a:solidFill>
                <a:latin typeface="Arial Black" pitchFamily="34" charset="0"/>
              </a:rPr>
              <a:t> Dla zintegrowania wszystkich rodzajów transportu należy budować centra komunikacyjne, węzły komunikacyjne i przystanki przesiadkowe przy których  powinny być tworzone  parkingi typu  „Parkuj i Jedź” (PαR);</a:t>
            </a:r>
          </a:p>
          <a:p>
            <a:pPr algn="ctr"/>
            <a:endParaRPr lang="pl-PL" sz="1200" b="1" i="1" dirty="0">
              <a:solidFill>
                <a:srgbClr val="C00000"/>
              </a:solidFill>
              <a:latin typeface="Arial Black" pitchFamily="34" charset="0"/>
              <a:cs typeface="Arial" pitchFamily="34" charset="0"/>
            </a:endParaRPr>
          </a:p>
          <a:p>
            <a:pPr marL="0" lvl="3" algn="ctr"/>
            <a:r>
              <a:rPr lang="pl-PL" sz="1100" i="1" dirty="0" smtClean="0">
                <a:latin typeface="Arial Black" pitchFamily="34" charset="0"/>
              </a:rPr>
              <a:t>Budowa </a:t>
            </a:r>
            <a:r>
              <a:rPr lang="pl-PL" sz="1100" i="1" dirty="0">
                <a:latin typeface="Arial Black" pitchFamily="34" charset="0"/>
              </a:rPr>
              <a:t>węzłów komunikacyjnych</a:t>
            </a:r>
          </a:p>
          <a:p>
            <a:pPr algn="ctr"/>
            <a:endParaRPr lang="pl-PL" b="1" dirty="0">
              <a:solidFill>
                <a:srgbClr val="0070C0"/>
              </a:solidFill>
              <a:latin typeface="Arial Black" pitchFamily="34" charset="0"/>
              <a:cs typeface="Arial" pitchFamily="34" charset="0"/>
            </a:endParaRPr>
          </a:p>
          <a:p>
            <a:pPr algn="ctr"/>
            <a:endParaRPr lang="pl-PL" dirty="0"/>
          </a:p>
        </p:txBody>
      </p:sp>
      <p:graphicFrame>
        <p:nvGraphicFramePr>
          <p:cNvPr id="4" name="Obiekt 3"/>
          <p:cNvGraphicFramePr>
            <a:graphicFrameLocks noChangeAspect="1"/>
          </p:cNvGraphicFramePr>
          <p:nvPr>
            <p:extLst>
              <p:ext uri="{D42A27DB-BD31-4B8C-83A1-F6EECF244321}">
                <p14:modId xmlns:p14="http://schemas.microsoft.com/office/powerpoint/2010/main" val="188885204"/>
              </p:ext>
            </p:extLst>
          </p:nvPr>
        </p:nvGraphicFramePr>
        <p:xfrm>
          <a:off x="1763688" y="1052736"/>
          <a:ext cx="5459517" cy="5688000"/>
        </p:xfrm>
        <a:graphic>
          <a:graphicData uri="http://schemas.openxmlformats.org/presentationml/2006/ole">
            <mc:AlternateContent xmlns:mc="http://schemas.openxmlformats.org/markup-compatibility/2006">
              <mc:Choice xmlns:v="urn:schemas-microsoft-com:vml" Requires="v">
                <p:oleObj spid="_x0000_s10310" name="Dokument" r:id="rId3" imgW="5766396" imgH="6007815" progId="Word.Document.12">
                  <p:embed/>
                </p:oleObj>
              </mc:Choice>
              <mc:Fallback>
                <p:oleObj name="Dokument" r:id="rId3" imgW="5766396" imgH="6007815" progId="Word.Document.12">
                  <p:embed/>
                  <p:pic>
                    <p:nvPicPr>
                      <p:cNvPr id="0" name=""/>
                      <p:cNvPicPr/>
                      <p:nvPr/>
                    </p:nvPicPr>
                    <p:blipFill>
                      <a:blip r:embed="rId4"/>
                      <a:stretch>
                        <a:fillRect/>
                      </a:stretch>
                    </p:blipFill>
                    <p:spPr>
                      <a:xfrm>
                        <a:off x="1763688" y="1052736"/>
                        <a:ext cx="5459517" cy="5688000"/>
                      </a:xfrm>
                      <a:prstGeom prst="rect">
                        <a:avLst/>
                      </a:prstGeom>
                    </p:spPr>
                  </p:pic>
                </p:oleObj>
              </mc:Fallback>
            </mc:AlternateContent>
          </a:graphicData>
        </a:graphic>
      </p:graphicFrame>
    </p:spTree>
    <p:extLst>
      <p:ext uri="{BB962C8B-B14F-4D97-AF65-F5344CB8AC3E}">
        <p14:creationId xmlns:p14="http://schemas.microsoft.com/office/powerpoint/2010/main" val="39961028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971600" y="188640"/>
            <a:ext cx="7272808" cy="2154436"/>
          </a:xfrm>
          <a:prstGeom prst="rect">
            <a:avLst/>
          </a:prstGeom>
        </p:spPr>
        <p:txBody>
          <a:bodyPr wrap="square">
            <a:spAutoFit/>
          </a:bodyPr>
          <a:lstStyle/>
          <a:p>
            <a:pPr algn="ctr"/>
            <a:r>
              <a:rPr lang="pl-PL" sz="1200" b="1" dirty="0" smtClean="0">
                <a:solidFill>
                  <a:srgbClr val="0070C0"/>
                </a:solidFill>
                <a:latin typeface="Arial Black" pitchFamily="34" charset="0"/>
                <a:cs typeface="Arial" pitchFamily="34" charset="0"/>
              </a:rPr>
              <a:t>KONCEPCJA </a:t>
            </a:r>
            <a:r>
              <a:rPr lang="pl-PL" sz="1200" b="1" dirty="0">
                <a:solidFill>
                  <a:srgbClr val="0070C0"/>
                </a:solidFill>
                <a:latin typeface="Arial Black" pitchFamily="34" charset="0"/>
                <a:cs typeface="Arial" pitchFamily="34" charset="0"/>
              </a:rPr>
              <a:t>ROZWOJU TRANSPORTU </a:t>
            </a:r>
            <a:r>
              <a:rPr lang="pl-PL" sz="1200" b="1" dirty="0" smtClean="0">
                <a:solidFill>
                  <a:srgbClr val="0070C0"/>
                </a:solidFill>
                <a:latin typeface="Arial Black" pitchFamily="34" charset="0"/>
                <a:cs typeface="Arial" pitchFamily="34" charset="0"/>
              </a:rPr>
              <a:t>PUBLICZNEGO </a:t>
            </a:r>
            <a:r>
              <a:rPr lang="pl-PL" sz="1200" b="1" dirty="0">
                <a:solidFill>
                  <a:srgbClr val="0070C0"/>
                </a:solidFill>
                <a:latin typeface="Arial Black" pitchFamily="34" charset="0"/>
                <a:cs typeface="Arial" pitchFamily="34" charset="0"/>
              </a:rPr>
              <a:t>W SZCZECIŃSKIM OBSZARZE </a:t>
            </a:r>
            <a:r>
              <a:rPr lang="pl-PL" sz="1200" b="1" dirty="0" smtClean="0">
                <a:solidFill>
                  <a:srgbClr val="0070C0"/>
                </a:solidFill>
                <a:latin typeface="Arial Black" pitchFamily="34" charset="0"/>
                <a:cs typeface="Arial" pitchFamily="34" charset="0"/>
              </a:rPr>
              <a:t>METROPOLITALNYM</a:t>
            </a:r>
          </a:p>
          <a:p>
            <a:pPr algn="ctr"/>
            <a:endParaRPr lang="pl-PL" sz="1400" b="1" dirty="0" smtClean="0">
              <a:solidFill>
                <a:srgbClr val="0070C0"/>
              </a:solidFill>
              <a:latin typeface="Arial Black" pitchFamily="34" charset="0"/>
              <a:cs typeface="Arial" pitchFamily="34" charset="0"/>
            </a:endParaRPr>
          </a:p>
          <a:p>
            <a:pPr marL="0" lvl="2" algn="ctr"/>
            <a:r>
              <a:rPr lang="pl-PL" sz="1200" b="1" i="1" dirty="0" smtClean="0">
                <a:solidFill>
                  <a:srgbClr val="C00000"/>
                </a:solidFill>
                <a:latin typeface="Arial Black" pitchFamily="34" charset="0"/>
                <a:cs typeface="Arial" pitchFamily="34" charset="0"/>
              </a:rPr>
              <a:t>Cel </a:t>
            </a:r>
            <a:r>
              <a:rPr lang="pl-PL" sz="1200" b="1" i="1" dirty="0">
                <a:solidFill>
                  <a:srgbClr val="C00000"/>
                </a:solidFill>
                <a:latin typeface="Arial Black" pitchFamily="34" charset="0"/>
                <a:cs typeface="Arial" pitchFamily="34" charset="0"/>
              </a:rPr>
              <a:t>operacyjny </a:t>
            </a:r>
            <a:r>
              <a:rPr lang="pl-PL" sz="1200" b="1" i="1" dirty="0" smtClean="0">
                <a:solidFill>
                  <a:srgbClr val="C00000"/>
                </a:solidFill>
                <a:latin typeface="Arial Black" pitchFamily="34" charset="0"/>
                <a:cs typeface="Arial" pitchFamily="34" charset="0"/>
              </a:rPr>
              <a:t>2.</a:t>
            </a:r>
            <a:r>
              <a:rPr lang="pl-PL" sz="1200" b="1" i="1" dirty="0">
                <a:solidFill>
                  <a:srgbClr val="C00000"/>
                </a:solidFill>
                <a:latin typeface="Arial Black" pitchFamily="34" charset="0"/>
              </a:rPr>
              <a:t> Dla zintegrowania wszystkich rodzajów transportu należy budować centra komunikacyjne, węzły komunikacyjne i przystanki przesiadkowe przy których  powinny być tworzone  parkingi typu  „Parkuj i Jedź” (PαR);</a:t>
            </a:r>
          </a:p>
          <a:p>
            <a:pPr algn="ctr"/>
            <a:endParaRPr lang="pl-PL" sz="1200" b="1" i="1" dirty="0">
              <a:solidFill>
                <a:srgbClr val="C00000"/>
              </a:solidFill>
              <a:latin typeface="Arial Black" pitchFamily="34" charset="0"/>
              <a:cs typeface="Arial" pitchFamily="34" charset="0"/>
            </a:endParaRPr>
          </a:p>
          <a:p>
            <a:pPr marL="0" lvl="3" algn="ctr"/>
            <a:r>
              <a:rPr lang="pl-PL" sz="1200" i="1" dirty="0" smtClean="0">
                <a:latin typeface="Arial Black" pitchFamily="34" charset="0"/>
              </a:rPr>
              <a:t>Schemat węzła komunikacyjnego Szczecin </a:t>
            </a:r>
            <a:r>
              <a:rPr lang="pl-PL" sz="1200" i="1" dirty="0" err="1" smtClean="0">
                <a:latin typeface="Arial Black" pitchFamily="34" charset="0"/>
              </a:rPr>
              <a:t>Niebuszewo</a:t>
            </a:r>
            <a:endParaRPr lang="pl-PL" sz="1200" i="1" dirty="0" smtClean="0">
              <a:latin typeface="Arial Black" pitchFamily="34" charset="0"/>
            </a:endParaRPr>
          </a:p>
          <a:p>
            <a:pPr marL="0" lvl="3" algn="ctr"/>
            <a:endParaRPr lang="pl-PL" sz="1400" i="1" dirty="0">
              <a:solidFill>
                <a:srgbClr val="C00000"/>
              </a:solidFill>
              <a:latin typeface="Arial Black" pitchFamily="34" charset="0"/>
            </a:endParaRPr>
          </a:p>
          <a:p>
            <a:pPr algn="ctr"/>
            <a:endParaRPr lang="pl-PL" dirty="0"/>
          </a:p>
        </p:txBody>
      </p:sp>
      <p:graphicFrame>
        <p:nvGraphicFramePr>
          <p:cNvPr id="3" name="Obiekt 2"/>
          <p:cNvGraphicFramePr>
            <a:graphicFrameLocks noChangeAspect="1"/>
          </p:cNvGraphicFramePr>
          <p:nvPr>
            <p:extLst>
              <p:ext uri="{D42A27DB-BD31-4B8C-83A1-F6EECF244321}">
                <p14:modId xmlns:p14="http://schemas.microsoft.com/office/powerpoint/2010/main" val="1739935706"/>
              </p:ext>
            </p:extLst>
          </p:nvPr>
        </p:nvGraphicFramePr>
        <p:xfrm>
          <a:off x="1907704" y="446008"/>
          <a:ext cx="5197988" cy="6444000"/>
        </p:xfrm>
        <a:graphic>
          <a:graphicData uri="http://schemas.openxmlformats.org/presentationml/2006/ole">
            <mc:AlternateContent xmlns:mc="http://schemas.openxmlformats.org/markup-compatibility/2006">
              <mc:Choice xmlns:v="urn:schemas-microsoft-com:vml" Requires="v">
                <p:oleObj spid="_x0000_s11333" name="Dokument" r:id="rId3" imgW="6121705" imgH="7590468" progId="Word.Document.12">
                  <p:embed/>
                </p:oleObj>
              </mc:Choice>
              <mc:Fallback>
                <p:oleObj name="Dokument" r:id="rId3" imgW="6121705" imgH="7590468" progId="Word.Document.12">
                  <p:embed/>
                  <p:pic>
                    <p:nvPicPr>
                      <p:cNvPr id="0" name=""/>
                      <p:cNvPicPr/>
                      <p:nvPr/>
                    </p:nvPicPr>
                    <p:blipFill>
                      <a:blip r:embed="rId4"/>
                      <a:stretch>
                        <a:fillRect/>
                      </a:stretch>
                    </p:blipFill>
                    <p:spPr>
                      <a:xfrm>
                        <a:off x="1907704" y="446008"/>
                        <a:ext cx="5197988" cy="6444000"/>
                      </a:xfrm>
                      <a:prstGeom prst="rect">
                        <a:avLst/>
                      </a:prstGeom>
                    </p:spPr>
                  </p:pic>
                </p:oleObj>
              </mc:Fallback>
            </mc:AlternateContent>
          </a:graphicData>
        </a:graphic>
      </p:graphicFrame>
    </p:spTree>
    <p:extLst>
      <p:ext uri="{BB962C8B-B14F-4D97-AF65-F5344CB8AC3E}">
        <p14:creationId xmlns:p14="http://schemas.microsoft.com/office/powerpoint/2010/main" val="8634297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2339975" y="3933825"/>
            <a:ext cx="4572000" cy="654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35844" name="Tytuł 1"/>
          <p:cNvSpPr>
            <a:spLocks noGrp="1"/>
          </p:cNvSpPr>
          <p:nvPr>
            <p:ph type="title"/>
          </p:nvPr>
        </p:nvSpPr>
        <p:spPr bwMode="auto">
          <a:xfrm>
            <a:off x="457200" y="274638"/>
            <a:ext cx="8229600" cy="12821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lvl="2" algn="ctr" rtl="0">
              <a:spcBef>
                <a:spcPct val="0"/>
              </a:spcBef>
            </a:pPr>
            <a:r>
              <a:rPr lang="pl-PL" sz="1300" b="1" i="1" dirty="0" smtClean="0">
                <a:solidFill>
                  <a:srgbClr val="0070C0"/>
                </a:solidFill>
                <a:latin typeface="Arial Black" pitchFamily="34" charset="0"/>
                <a:cs typeface="Arial" pitchFamily="34" charset="0"/>
              </a:rPr>
              <a:t>KONCEPCJA </a:t>
            </a:r>
            <a:r>
              <a:rPr lang="pl-PL" sz="1300" b="1" i="1" dirty="0">
                <a:solidFill>
                  <a:srgbClr val="0070C0"/>
                </a:solidFill>
                <a:latin typeface="Arial Black" pitchFamily="34" charset="0"/>
                <a:cs typeface="Arial" pitchFamily="34" charset="0"/>
              </a:rPr>
              <a:t>ROZWOJU TRANSPORTU PUBLICZNEGO </a:t>
            </a:r>
            <a:r>
              <a:rPr lang="pl-PL" sz="1300" b="1" i="1" dirty="0" smtClean="0">
                <a:solidFill>
                  <a:srgbClr val="0070C0"/>
                </a:solidFill>
                <a:latin typeface="Arial Black" pitchFamily="34" charset="0"/>
                <a:cs typeface="Arial" pitchFamily="34" charset="0"/>
              </a:rPr>
              <a:t>W </a:t>
            </a:r>
            <a:r>
              <a:rPr lang="pl-PL" sz="1300" b="1" i="1" dirty="0">
                <a:solidFill>
                  <a:srgbClr val="0070C0"/>
                </a:solidFill>
                <a:latin typeface="Arial Black" pitchFamily="34" charset="0"/>
                <a:cs typeface="Arial" pitchFamily="34" charset="0"/>
              </a:rPr>
              <a:t>SZCZECIŃSKIM OBSZARZE </a:t>
            </a:r>
            <a:r>
              <a:rPr lang="pl-PL" sz="1300" b="1" i="1" dirty="0" smtClean="0">
                <a:solidFill>
                  <a:srgbClr val="0070C0"/>
                </a:solidFill>
                <a:latin typeface="Arial Black" pitchFamily="34" charset="0"/>
                <a:cs typeface="Arial" pitchFamily="34" charset="0"/>
              </a:rPr>
              <a:t>METROPOLITALNYM</a:t>
            </a:r>
            <a:r>
              <a:rPr lang="pl-PL" sz="1300" b="1" dirty="0" smtClean="0">
                <a:solidFill>
                  <a:srgbClr val="0070C0"/>
                </a:solidFill>
                <a:latin typeface="Arial Black" pitchFamily="34" charset="0"/>
                <a:cs typeface="Arial" pitchFamily="34" charset="0"/>
              </a:rPr>
              <a:t/>
            </a:r>
            <a:br>
              <a:rPr lang="pl-PL" sz="1300" b="1" dirty="0" smtClean="0">
                <a:solidFill>
                  <a:srgbClr val="0070C0"/>
                </a:solidFill>
                <a:latin typeface="Arial Black" pitchFamily="34" charset="0"/>
                <a:cs typeface="Arial" pitchFamily="34" charset="0"/>
              </a:rPr>
            </a:br>
            <a:r>
              <a:rPr lang="pl-PL" sz="1300" b="1" dirty="0">
                <a:solidFill>
                  <a:srgbClr val="0070C0"/>
                </a:solidFill>
                <a:latin typeface="Arial Black" pitchFamily="34" charset="0"/>
                <a:cs typeface="Arial" pitchFamily="34" charset="0"/>
              </a:rPr>
              <a:t/>
            </a:r>
            <a:br>
              <a:rPr lang="pl-PL" sz="1300" b="1" dirty="0">
                <a:solidFill>
                  <a:srgbClr val="0070C0"/>
                </a:solidFill>
                <a:latin typeface="Arial Black" pitchFamily="34" charset="0"/>
                <a:cs typeface="Arial" pitchFamily="34" charset="0"/>
              </a:rPr>
            </a:br>
            <a:r>
              <a:rPr lang="pl-PL" sz="1300" b="1" i="1" dirty="0" smtClean="0">
                <a:solidFill>
                  <a:srgbClr val="C00000"/>
                </a:solidFill>
                <a:latin typeface="Arial Black" pitchFamily="34" charset="0"/>
                <a:cs typeface="Arial" pitchFamily="34" charset="0"/>
              </a:rPr>
              <a:t>Cel operacyjny 2.</a:t>
            </a:r>
            <a:r>
              <a:rPr lang="pl-PL" sz="1300" b="1" i="1" dirty="0" smtClean="0">
                <a:solidFill>
                  <a:srgbClr val="C00000"/>
                </a:solidFill>
                <a:latin typeface="Arial Black" pitchFamily="34" charset="0"/>
              </a:rPr>
              <a:t> Dla zintegrowania wszystkich rodzajów transportu należy budować centra komunikacyjne, węzły komunikacyjne i przystanki przesiadkowe przy których  powinny być tworzone  parkingi typu  „Parkuj i Jedź” (PαR);</a:t>
            </a:r>
            <a:br>
              <a:rPr lang="pl-PL" sz="1300" b="1" i="1" dirty="0" smtClean="0">
                <a:solidFill>
                  <a:srgbClr val="C00000"/>
                </a:solidFill>
                <a:latin typeface="Arial Black" pitchFamily="34" charset="0"/>
              </a:rPr>
            </a:br>
            <a:r>
              <a:rPr lang="pl-PL" sz="1600" b="1" i="1" dirty="0" smtClean="0">
                <a:solidFill>
                  <a:srgbClr val="C00000"/>
                </a:solidFill>
                <a:latin typeface="Arial Black" pitchFamily="34" charset="0"/>
                <a:cs typeface="Arial" pitchFamily="34" charset="0"/>
              </a:rPr>
              <a:t/>
            </a:r>
            <a:br>
              <a:rPr lang="pl-PL" sz="1600" b="1" i="1" dirty="0" smtClean="0">
                <a:solidFill>
                  <a:srgbClr val="C00000"/>
                </a:solidFill>
                <a:latin typeface="Arial Black" pitchFamily="34" charset="0"/>
                <a:cs typeface="Arial" pitchFamily="34" charset="0"/>
              </a:rPr>
            </a:br>
            <a:r>
              <a:rPr lang="pl-PL" sz="1600" b="1" i="1" dirty="0" smtClean="0">
                <a:solidFill>
                  <a:schemeClr val="tx1"/>
                </a:solidFill>
                <a:latin typeface="Arial Black" pitchFamily="34" charset="0"/>
                <a:cs typeface="Arial" pitchFamily="34" charset="0"/>
              </a:rPr>
              <a:t>Budowa przystanków przesiadkowych</a:t>
            </a:r>
            <a:endParaRPr lang="pl-PL" sz="1600" dirty="0" smtClean="0">
              <a:solidFill>
                <a:schemeClr val="tx1"/>
              </a:solidFill>
              <a:latin typeface="Arial Black" pitchFamily="34" charset="0"/>
            </a:endParaRPr>
          </a:p>
        </p:txBody>
      </p:sp>
      <p:sp>
        <p:nvSpPr>
          <p:cNvPr id="35845" name="Symbol zastępczy zawartości 1"/>
          <p:cNvSpPr>
            <a:spLocks noGrp="1"/>
          </p:cNvSpPr>
          <p:nvPr>
            <p:ph idx="1"/>
          </p:nvPr>
        </p:nvSpPr>
        <p:spPr bwMode="auto">
          <a:xfrm>
            <a:off x="511175" y="1916832"/>
            <a:ext cx="8229600" cy="432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just">
              <a:buFont typeface="Arial" charset="0"/>
              <a:buNone/>
            </a:pPr>
            <a:r>
              <a:rPr lang="pl-PL" sz="1400" b="1" i="1" u="sng" dirty="0" smtClean="0">
                <a:solidFill>
                  <a:srgbClr val="00B050"/>
                </a:solidFill>
                <a:latin typeface="Arial Black" pitchFamily="34" charset="0"/>
              </a:rPr>
              <a:t>Przystanek przesiadkowy  </a:t>
            </a:r>
            <a:r>
              <a:rPr lang="pl-PL" sz="1400" i="1" dirty="0" smtClean="0">
                <a:solidFill>
                  <a:srgbClr val="00B050"/>
                </a:solidFill>
                <a:latin typeface="Arial Black" pitchFamily="34" charset="0"/>
              </a:rPr>
              <a:t>to zintegrowany przystanek dla dwóch lub więcej środków transportu publicznego (kolej, tramwaj, autobus). Infrastruktura przystankowa umożliwia dostęp dla osób niepełnosprawnych. Mogą dysponować także parkingami typu PαR  (Parkuj i Jedź) tam, gdzie podróżni korzystają z komunikacji indywidualnej. </a:t>
            </a:r>
          </a:p>
          <a:p>
            <a:pPr marL="0" indent="0">
              <a:buFont typeface="Arial" charset="0"/>
              <a:buNone/>
            </a:pPr>
            <a:endParaRPr lang="pl-PL" sz="1600" i="1" dirty="0" smtClean="0"/>
          </a:p>
        </p:txBody>
      </p:sp>
      <p:pic>
        <p:nvPicPr>
          <p:cNvPr id="44034" name="Picture 2" descr="C:\Users\Właściciel\Desktop\AutosanH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6135" y="2971800"/>
            <a:ext cx="2167386" cy="962025"/>
          </a:xfrm>
          <a:prstGeom prst="rect">
            <a:avLst/>
          </a:prstGeom>
          <a:noFill/>
          <a:extLst>
            <a:ext uri="{909E8E84-426E-40DD-AFC4-6F175D3DCCD1}">
              <a14:hiddenFill xmlns:a14="http://schemas.microsoft.com/office/drawing/2010/main">
                <a:solidFill>
                  <a:srgbClr val="FFFFFF"/>
                </a:solidFill>
              </a14:hiddenFill>
            </a:ext>
          </a:extLst>
        </p:spPr>
      </p:pic>
      <p:pic>
        <p:nvPicPr>
          <p:cNvPr id="44035" name="Picture 3" descr="C:\Users\Właściciel\Desktop\AutosanH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1405" y="2976727"/>
            <a:ext cx="2145183" cy="952170"/>
          </a:xfrm>
          <a:prstGeom prst="rect">
            <a:avLst/>
          </a:prstGeom>
          <a:noFill/>
          <a:extLst>
            <a:ext uri="{909E8E84-426E-40DD-AFC4-6F175D3DCCD1}">
              <a14:hiddenFill xmlns:a14="http://schemas.microsoft.com/office/drawing/2010/main">
                <a:solidFill>
                  <a:srgbClr val="FFFFFF"/>
                </a:solidFill>
              </a14:hiddenFill>
            </a:ext>
          </a:extLst>
        </p:spPr>
      </p:pic>
      <p:pic>
        <p:nvPicPr>
          <p:cNvPr id="44036" name="Picture 4" descr="C:\Users\Właściciel\Desktop\image1068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426" y="4514793"/>
            <a:ext cx="5724190" cy="972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7400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277271" y="260648"/>
            <a:ext cx="7128792" cy="461665"/>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a:t>
            </a:r>
            <a:r>
              <a:rPr lang="pl-PL" sz="1200" b="1" i="1" dirty="0" smtClean="0">
                <a:solidFill>
                  <a:srgbClr val="0070C0"/>
                </a:solidFill>
                <a:latin typeface="Arial Black" pitchFamily="34" charset="0"/>
                <a:cs typeface="Arial" pitchFamily="34" charset="0"/>
              </a:rPr>
              <a:t>PUBLICZNEGO </a:t>
            </a:r>
            <a:r>
              <a:rPr lang="pl-PL" sz="1200" b="1" i="1" dirty="0">
                <a:solidFill>
                  <a:srgbClr val="0070C0"/>
                </a:solidFill>
                <a:latin typeface="Arial Black" pitchFamily="34" charset="0"/>
                <a:cs typeface="Arial" pitchFamily="34" charset="0"/>
              </a:rPr>
              <a:t>W SZCZECIŃSKIM OBSZARZE METROPOLITALNYM</a:t>
            </a:r>
            <a:endParaRPr lang="pl-PL" sz="1200" i="1" dirty="0"/>
          </a:p>
        </p:txBody>
      </p:sp>
      <p:sp>
        <p:nvSpPr>
          <p:cNvPr id="3" name="Prostokąt 2"/>
          <p:cNvSpPr/>
          <p:nvPr/>
        </p:nvSpPr>
        <p:spPr>
          <a:xfrm>
            <a:off x="323528" y="1443841"/>
            <a:ext cx="8352928" cy="4001095"/>
          </a:xfrm>
          <a:prstGeom prst="rect">
            <a:avLst/>
          </a:prstGeom>
        </p:spPr>
        <p:txBody>
          <a:bodyPr wrap="square">
            <a:spAutoFit/>
          </a:bodyPr>
          <a:lstStyle/>
          <a:p>
            <a:pPr algn="ctr"/>
            <a:endParaRPr lang="pl-PL" dirty="0"/>
          </a:p>
          <a:p>
            <a:pPr algn="ctr"/>
            <a:r>
              <a:rPr lang="pl-PL" sz="2400" b="1" dirty="0" smtClean="0">
                <a:solidFill>
                  <a:schemeClr val="tx2">
                    <a:lumMod val="75000"/>
                  </a:schemeClr>
                </a:solidFill>
                <a:latin typeface="Arial Black" pitchFamily="34" charset="0"/>
                <a:cs typeface="Arial" pitchFamily="34" charset="0"/>
              </a:rPr>
              <a:t>Cel opracowania</a:t>
            </a:r>
          </a:p>
          <a:p>
            <a:pPr algn="ctr"/>
            <a:r>
              <a:rPr lang="pl-PL" sz="1400" b="1" dirty="0" smtClean="0">
                <a:solidFill>
                  <a:srgbClr val="C00000"/>
                </a:solidFill>
                <a:latin typeface="Arial Black" pitchFamily="34" charset="0"/>
                <a:cs typeface="Arial" pitchFamily="34" charset="0"/>
              </a:rPr>
              <a:t> </a:t>
            </a:r>
          </a:p>
          <a:p>
            <a:r>
              <a:rPr lang="pl-PL" sz="1400" dirty="0">
                <a:latin typeface="Arial Black" pitchFamily="34" charset="0"/>
                <a:cs typeface="Arial" pitchFamily="34" charset="0"/>
              </a:rPr>
              <a:t>Celem strategicznym działań przedstawionych w tym dokumencie </a:t>
            </a:r>
            <a:r>
              <a:rPr lang="pl-PL" sz="1400" dirty="0" smtClean="0">
                <a:latin typeface="Arial Black" pitchFamily="34" charset="0"/>
                <a:cs typeface="Arial" pitchFamily="34" charset="0"/>
              </a:rPr>
              <a:t>jest:</a:t>
            </a:r>
          </a:p>
          <a:p>
            <a:endParaRPr lang="pl-PL" sz="1400" dirty="0" smtClean="0">
              <a:solidFill>
                <a:srgbClr val="C00000"/>
              </a:solidFill>
              <a:latin typeface="Arial Black" pitchFamily="34" charset="0"/>
              <a:cs typeface="Arial" pitchFamily="34" charset="0"/>
            </a:endParaRPr>
          </a:p>
          <a:p>
            <a:r>
              <a:rPr lang="pl-PL" sz="1400" b="1" i="1" dirty="0" smtClean="0">
                <a:solidFill>
                  <a:srgbClr val="C00000"/>
                </a:solidFill>
                <a:latin typeface="Arial Black" pitchFamily="34" charset="0"/>
                <a:cs typeface="Arial" pitchFamily="34" charset="0"/>
              </a:rPr>
              <a:t>stworzenie </a:t>
            </a:r>
            <a:r>
              <a:rPr lang="pl-PL" sz="1400" b="1" i="1" dirty="0">
                <a:solidFill>
                  <a:srgbClr val="C00000"/>
                </a:solidFill>
                <a:latin typeface="Arial Black" pitchFamily="34" charset="0"/>
                <a:cs typeface="Arial" pitchFamily="34" charset="0"/>
              </a:rPr>
              <a:t>zrównoważonego, dostępnego i przyjaznego oraz zintegrowanego systemu transportu  publicznego w Szczecińskim Obszarze Metropolitalnym</a:t>
            </a:r>
            <a:r>
              <a:rPr lang="pl-PL" sz="1400" b="1" i="1" dirty="0" smtClean="0">
                <a:solidFill>
                  <a:srgbClr val="C00000"/>
                </a:solidFill>
                <a:latin typeface="Arial Black" pitchFamily="34" charset="0"/>
                <a:cs typeface="Arial" pitchFamily="34" charset="0"/>
              </a:rPr>
              <a:t>:</a:t>
            </a:r>
          </a:p>
          <a:p>
            <a:endParaRPr lang="pl-PL" sz="1400" dirty="0">
              <a:solidFill>
                <a:srgbClr val="C00000"/>
              </a:solidFill>
              <a:latin typeface="Arial Black" pitchFamily="34" charset="0"/>
              <a:cs typeface="Arial" pitchFamily="34" charset="0"/>
            </a:endParaRPr>
          </a:p>
          <a:p>
            <a:pPr marL="285750" lvl="0" indent="-285750">
              <a:buFont typeface="Arial" pitchFamily="34" charset="0"/>
              <a:buChar char="•"/>
            </a:pPr>
            <a:r>
              <a:rPr lang="pl-PL" sz="1400" b="1" i="1" dirty="0">
                <a:solidFill>
                  <a:srgbClr val="C00000"/>
                </a:solidFill>
                <a:latin typeface="Arial Black" pitchFamily="34" charset="0"/>
                <a:cs typeface="Arial" pitchFamily="34" charset="0"/>
              </a:rPr>
              <a:t>zrównoważonego a więc spełniającego wymogi ochrony środowiska naturalnego i bezpieczeństwa przewozów;</a:t>
            </a:r>
            <a:endParaRPr lang="pl-PL" sz="1400" dirty="0">
              <a:solidFill>
                <a:srgbClr val="C00000"/>
              </a:solidFill>
              <a:latin typeface="Arial Black" pitchFamily="34" charset="0"/>
              <a:cs typeface="Arial" pitchFamily="34" charset="0"/>
            </a:endParaRPr>
          </a:p>
          <a:p>
            <a:pPr marL="285750" indent="-285750">
              <a:buFont typeface="Arial" pitchFamily="34" charset="0"/>
              <a:buChar char="•"/>
            </a:pPr>
            <a:endParaRPr lang="pl-PL" sz="1400" dirty="0">
              <a:solidFill>
                <a:srgbClr val="C00000"/>
              </a:solidFill>
              <a:latin typeface="Arial Black" pitchFamily="34" charset="0"/>
              <a:cs typeface="Arial" pitchFamily="34" charset="0"/>
            </a:endParaRPr>
          </a:p>
          <a:p>
            <a:pPr marL="285750" lvl="0" indent="-285750">
              <a:buFont typeface="Arial" pitchFamily="34" charset="0"/>
              <a:buChar char="•"/>
            </a:pPr>
            <a:r>
              <a:rPr lang="pl-PL" sz="1400" b="1" i="1" dirty="0">
                <a:solidFill>
                  <a:srgbClr val="C00000"/>
                </a:solidFill>
                <a:latin typeface="Arial Black" pitchFamily="34" charset="0"/>
                <a:cs typeface="Arial" pitchFamily="34" charset="0"/>
              </a:rPr>
              <a:t>dostępnego i przyjaznego dla wszystkich mieszkańców SOM w tym dla osób niepełnosprawnych;</a:t>
            </a:r>
            <a:endParaRPr lang="pl-PL" sz="1400" dirty="0">
              <a:solidFill>
                <a:srgbClr val="C00000"/>
              </a:solidFill>
              <a:latin typeface="Arial Black" pitchFamily="34" charset="0"/>
              <a:cs typeface="Arial" pitchFamily="34" charset="0"/>
            </a:endParaRPr>
          </a:p>
          <a:p>
            <a:r>
              <a:rPr lang="pl-PL" sz="1400" b="1" i="1" dirty="0">
                <a:solidFill>
                  <a:srgbClr val="C00000"/>
                </a:solidFill>
                <a:latin typeface="Arial Black" pitchFamily="34" charset="0"/>
                <a:cs typeface="Arial" pitchFamily="34" charset="0"/>
              </a:rPr>
              <a:t> </a:t>
            </a:r>
            <a:endParaRPr lang="pl-PL" sz="1400" dirty="0">
              <a:solidFill>
                <a:srgbClr val="C00000"/>
              </a:solidFill>
              <a:latin typeface="Arial Black" pitchFamily="34" charset="0"/>
              <a:cs typeface="Arial" pitchFamily="34" charset="0"/>
            </a:endParaRPr>
          </a:p>
          <a:p>
            <a:pPr marL="285750" lvl="0" indent="-285750">
              <a:buFont typeface="Arial" pitchFamily="34" charset="0"/>
              <a:buChar char="•"/>
            </a:pPr>
            <a:r>
              <a:rPr lang="pl-PL" sz="1400" b="1" i="1" dirty="0">
                <a:solidFill>
                  <a:srgbClr val="C00000"/>
                </a:solidFill>
                <a:latin typeface="Arial Black" pitchFamily="34" charset="0"/>
                <a:cs typeface="Arial" pitchFamily="34" charset="0"/>
              </a:rPr>
              <a:t>zintegrowanego w centrach i węzłach komunikacyjnych oraz przystankach przesiadkowych, ze wspólną polityką taryfową i biletem metropolitalnym;</a:t>
            </a:r>
            <a:endParaRPr lang="pl-PL" sz="1400" dirty="0">
              <a:solidFill>
                <a:srgbClr val="C00000"/>
              </a:solidFill>
              <a:latin typeface="Arial Black" pitchFamily="34" charset="0"/>
              <a:cs typeface="Arial" pitchFamily="34" charset="0"/>
            </a:endParaRPr>
          </a:p>
          <a:p>
            <a:pPr algn="ctr"/>
            <a:endParaRPr lang="pl-PL" sz="16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10819739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043608" y="188640"/>
            <a:ext cx="7416824" cy="4970591"/>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PUBLICZNEGO </a:t>
            </a:r>
            <a:r>
              <a:rPr lang="pl-PL" sz="1200" b="1" i="1" dirty="0" smtClean="0">
                <a:solidFill>
                  <a:srgbClr val="0070C0"/>
                </a:solidFill>
                <a:latin typeface="Arial Black" pitchFamily="34" charset="0"/>
                <a:cs typeface="Arial" pitchFamily="34" charset="0"/>
              </a:rPr>
              <a:t>W </a:t>
            </a:r>
            <a:r>
              <a:rPr lang="pl-PL" sz="1200" b="1" i="1" dirty="0">
                <a:solidFill>
                  <a:srgbClr val="0070C0"/>
                </a:solidFill>
                <a:latin typeface="Arial Black" pitchFamily="34" charset="0"/>
                <a:cs typeface="Arial" pitchFamily="34" charset="0"/>
              </a:rPr>
              <a:t>SZCZECIŃSKIM OBSZARZE </a:t>
            </a:r>
            <a:r>
              <a:rPr lang="pl-PL" sz="1200" b="1" i="1" dirty="0" smtClean="0">
                <a:solidFill>
                  <a:srgbClr val="0070C0"/>
                </a:solidFill>
                <a:latin typeface="Arial Black" pitchFamily="34" charset="0"/>
                <a:cs typeface="Arial" pitchFamily="34" charset="0"/>
              </a:rPr>
              <a:t>METROPOLITALNYM</a:t>
            </a:r>
          </a:p>
          <a:p>
            <a:pPr algn="ctr"/>
            <a:endParaRPr lang="pl-PL" sz="1200" b="1" i="1" dirty="0" smtClean="0">
              <a:solidFill>
                <a:srgbClr val="0070C0"/>
              </a:solidFill>
              <a:latin typeface="Arial Black" pitchFamily="34" charset="0"/>
              <a:cs typeface="Arial" pitchFamily="34" charset="0"/>
            </a:endParaRPr>
          </a:p>
          <a:p>
            <a:pPr marL="0" lvl="2" algn="ctr"/>
            <a:r>
              <a:rPr lang="pl-PL" sz="1200" b="1" i="1" dirty="0" smtClean="0">
                <a:solidFill>
                  <a:srgbClr val="C00000"/>
                </a:solidFill>
                <a:latin typeface="Arial Black" pitchFamily="34" charset="0"/>
                <a:cs typeface="Arial" pitchFamily="34" charset="0"/>
              </a:rPr>
              <a:t>Cel </a:t>
            </a:r>
            <a:r>
              <a:rPr lang="pl-PL" sz="1200" b="1" i="1" dirty="0">
                <a:solidFill>
                  <a:srgbClr val="C00000"/>
                </a:solidFill>
                <a:latin typeface="Arial Black" pitchFamily="34" charset="0"/>
                <a:cs typeface="Arial" pitchFamily="34" charset="0"/>
              </a:rPr>
              <a:t>operacyjny </a:t>
            </a:r>
            <a:r>
              <a:rPr lang="pl-PL" sz="1200" b="1" i="1" dirty="0" smtClean="0">
                <a:solidFill>
                  <a:srgbClr val="C00000"/>
                </a:solidFill>
                <a:latin typeface="Arial Black" pitchFamily="34" charset="0"/>
                <a:cs typeface="Arial" pitchFamily="34" charset="0"/>
              </a:rPr>
              <a:t>2.</a:t>
            </a:r>
            <a:r>
              <a:rPr lang="pl-PL" sz="1200" b="1" i="1" dirty="0">
                <a:solidFill>
                  <a:srgbClr val="C00000"/>
                </a:solidFill>
                <a:latin typeface="Arial Black" pitchFamily="34" charset="0"/>
              </a:rPr>
              <a:t> Dla zintegrowania wszystkich rodzajów transportu należy budować centra komunikacyjne, węzły komunikacyjne i przystanki przesiadkowe przy których  powinny być tworzone  parkingi typu  „Parkuj i Jedź” (PαR</a:t>
            </a:r>
            <a:r>
              <a:rPr lang="pl-PL" sz="1200" b="1" i="1" dirty="0" smtClean="0">
                <a:solidFill>
                  <a:srgbClr val="C00000"/>
                </a:solidFill>
                <a:latin typeface="Arial Black" pitchFamily="34" charset="0"/>
              </a:rPr>
              <a:t>);</a:t>
            </a:r>
          </a:p>
          <a:p>
            <a:pPr marL="0" lvl="2" algn="ctr"/>
            <a:endParaRPr lang="pl-PL" sz="1200" b="1" i="1" dirty="0" smtClean="0">
              <a:solidFill>
                <a:srgbClr val="C00000"/>
              </a:solidFill>
              <a:latin typeface="Arial Black" pitchFamily="34" charset="0"/>
            </a:endParaRPr>
          </a:p>
          <a:p>
            <a:pPr marL="0" lvl="2" algn="ctr"/>
            <a:r>
              <a:rPr lang="pl-PL" sz="1200" i="1" dirty="0" smtClean="0">
                <a:latin typeface="Arial Black" pitchFamily="34" charset="0"/>
              </a:rPr>
              <a:t>Budowa parkingów typu „Parkuj i Jedź”  (P</a:t>
            </a:r>
            <a:r>
              <a:rPr lang="el-GR" sz="1200" i="1" dirty="0" smtClean="0">
                <a:latin typeface="Arial Black" pitchFamily="34" charset="0"/>
              </a:rPr>
              <a:t>α</a:t>
            </a:r>
            <a:r>
              <a:rPr lang="pl-PL" sz="1200" i="1" dirty="0" smtClean="0">
                <a:latin typeface="Arial Black" pitchFamily="34" charset="0"/>
              </a:rPr>
              <a:t>R)</a:t>
            </a:r>
          </a:p>
          <a:p>
            <a:pPr marL="0" lvl="3" algn="ctr"/>
            <a:endParaRPr lang="pl-PL" sz="1200" i="1" dirty="0">
              <a:latin typeface="Arial Black" pitchFamily="34" charset="0"/>
            </a:endParaRPr>
          </a:p>
          <a:p>
            <a:pPr marL="0" lvl="3" algn="ctr"/>
            <a:r>
              <a:rPr lang="pl-PL" sz="1200" i="1" dirty="0" smtClean="0">
                <a:latin typeface="Arial Black" pitchFamily="34" charset="0"/>
              </a:rPr>
              <a:t>Warszawa – parking wielopoziomowy</a:t>
            </a:r>
          </a:p>
          <a:p>
            <a:pPr marL="0" lvl="3" algn="ctr"/>
            <a:endParaRPr lang="pl-PL" sz="1400" i="1" dirty="0">
              <a:solidFill>
                <a:srgbClr val="C00000"/>
              </a:solidFill>
              <a:latin typeface="Arial Black" pitchFamily="34" charset="0"/>
            </a:endParaRPr>
          </a:p>
          <a:p>
            <a:pPr marL="0" lvl="3" algn="ctr"/>
            <a:endParaRPr lang="pl-PL" sz="1400" i="1" dirty="0" smtClean="0">
              <a:solidFill>
                <a:srgbClr val="C00000"/>
              </a:solidFill>
              <a:latin typeface="Arial Black" pitchFamily="34" charset="0"/>
            </a:endParaRPr>
          </a:p>
          <a:p>
            <a:pPr marL="0" lvl="3" algn="ctr"/>
            <a:endParaRPr lang="pl-PL" sz="1400" i="1" dirty="0">
              <a:solidFill>
                <a:srgbClr val="C00000"/>
              </a:solidFill>
              <a:latin typeface="Arial Black" pitchFamily="34" charset="0"/>
            </a:endParaRPr>
          </a:p>
          <a:p>
            <a:pPr marL="0" lvl="3" algn="ctr"/>
            <a:endParaRPr lang="pl-PL" sz="1400" i="1" dirty="0" smtClean="0">
              <a:solidFill>
                <a:srgbClr val="C00000"/>
              </a:solidFill>
              <a:latin typeface="Arial Black" pitchFamily="34" charset="0"/>
            </a:endParaRPr>
          </a:p>
          <a:p>
            <a:pPr marL="0" lvl="3" algn="ctr"/>
            <a:endParaRPr lang="pl-PL" sz="1400" i="1" dirty="0">
              <a:solidFill>
                <a:srgbClr val="C00000"/>
              </a:solidFill>
              <a:latin typeface="Arial Black" pitchFamily="34" charset="0"/>
            </a:endParaRPr>
          </a:p>
          <a:p>
            <a:pPr marL="0" lvl="3" algn="ctr"/>
            <a:endParaRPr lang="pl-PL" sz="1400" i="1" dirty="0" smtClean="0">
              <a:solidFill>
                <a:srgbClr val="C00000"/>
              </a:solidFill>
              <a:latin typeface="Arial Black" pitchFamily="34" charset="0"/>
            </a:endParaRPr>
          </a:p>
          <a:p>
            <a:pPr marL="0" lvl="3" algn="ctr"/>
            <a:endParaRPr lang="pl-PL" sz="1400" i="1" dirty="0">
              <a:solidFill>
                <a:srgbClr val="C00000"/>
              </a:solidFill>
              <a:latin typeface="Arial Black" pitchFamily="34" charset="0"/>
            </a:endParaRPr>
          </a:p>
          <a:p>
            <a:pPr marL="0" lvl="3" algn="ctr"/>
            <a:endParaRPr lang="pl-PL" sz="1400" i="1" dirty="0" smtClean="0">
              <a:solidFill>
                <a:srgbClr val="C00000"/>
              </a:solidFill>
              <a:latin typeface="Arial Black" pitchFamily="34" charset="0"/>
            </a:endParaRPr>
          </a:p>
          <a:p>
            <a:pPr marL="0" lvl="3" algn="ctr"/>
            <a:endParaRPr lang="pl-PL" sz="1400" i="1" dirty="0">
              <a:solidFill>
                <a:srgbClr val="C00000"/>
              </a:solidFill>
              <a:latin typeface="Arial Black" pitchFamily="34" charset="0"/>
            </a:endParaRPr>
          </a:p>
          <a:p>
            <a:pPr marL="0" lvl="3" algn="ctr"/>
            <a:endParaRPr lang="pl-PL" sz="1400" i="1" dirty="0" smtClean="0">
              <a:solidFill>
                <a:srgbClr val="C00000"/>
              </a:solidFill>
              <a:latin typeface="Arial Black" pitchFamily="34" charset="0"/>
            </a:endParaRPr>
          </a:p>
          <a:p>
            <a:pPr marL="0" lvl="3" algn="ctr"/>
            <a:endParaRPr lang="pl-PL" sz="1400" i="1" dirty="0">
              <a:solidFill>
                <a:srgbClr val="C00000"/>
              </a:solidFill>
              <a:latin typeface="Arial Black" pitchFamily="34" charset="0"/>
            </a:endParaRPr>
          </a:p>
          <a:p>
            <a:pPr marL="0" lvl="3" algn="ctr"/>
            <a:endParaRPr lang="pl-PL" sz="1400" i="1" dirty="0" smtClean="0">
              <a:solidFill>
                <a:srgbClr val="C00000"/>
              </a:solidFill>
              <a:latin typeface="Arial Black" pitchFamily="34" charset="0"/>
            </a:endParaRPr>
          </a:p>
          <a:p>
            <a:pPr marL="0" lvl="3" algn="ctr"/>
            <a:endParaRPr lang="pl-PL" sz="1100" i="1" dirty="0" smtClean="0">
              <a:solidFill>
                <a:srgbClr val="C00000"/>
              </a:solidFill>
              <a:latin typeface="Arial Black" pitchFamily="34" charset="0"/>
            </a:endParaRPr>
          </a:p>
          <a:p>
            <a:pPr algn="ctr"/>
            <a:endParaRPr lang="pl-PL" dirty="0"/>
          </a:p>
        </p:txBody>
      </p:sp>
      <p:pic>
        <p:nvPicPr>
          <p:cNvPr id="3" name="Obraz 2" descr="http://www.ztm.waw.pl/download/parkingZdjecie/org_4mlociny.01.jpg"/>
          <p:cNvPicPr/>
          <p:nvPr/>
        </p:nvPicPr>
        <p:blipFill>
          <a:blip r:embed="rId2">
            <a:extLst>
              <a:ext uri="{28A0092B-C50C-407E-A947-70E740481C1C}">
                <a14:useLocalDpi xmlns:a14="http://schemas.microsoft.com/office/drawing/2010/main" val="0"/>
              </a:ext>
            </a:extLst>
          </a:blip>
          <a:srcRect/>
          <a:stretch>
            <a:fillRect/>
          </a:stretch>
        </p:blipFill>
        <p:spPr bwMode="auto">
          <a:xfrm>
            <a:off x="2761042" y="2163841"/>
            <a:ext cx="3816000" cy="2556000"/>
          </a:xfrm>
          <a:prstGeom prst="rect">
            <a:avLst/>
          </a:prstGeom>
          <a:noFill/>
          <a:ln>
            <a:noFill/>
          </a:ln>
        </p:spPr>
      </p:pic>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720" y="4725144"/>
            <a:ext cx="5765800" cy="60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82676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971600" y="188640"/>
            <a:ext cx="7272808" cy="3046988"/>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ROZWOJU </a:t>
            </a:r>
            <a:r>
              <a:rPr lang="pl-PL" sz="1200" b="1" i="1" dirty="0">
                <a:solidFill>
                  <a:srgbClr val="0070C0"/>
                </a:solidFill>
                <a:latin typeface="Arial Black" pitchFamily="34" charset="0"/>
                <a:cs typeface="Arial" pitchFamily="34" charset="0"/>
              </a:rPr>
              <a:t>TRANSPORTU </a:t>
            </a:r>
            <a:r>
              <a:rPr lang="pl-PL" sz="1200" b="1" i="1" dirty="0" smtClean="0">
                <a:solidFill>
                  <a:srgbClr val="0070C0"/>
                </a:solidFill>
                <a:latin typeface="Arial Black" pitchFamily="34" charset="0"/>
                <a:cs typeface="Arial" pitchFamily="34" charset="0"/>
              </a:rPr>
              <a:t>PUBLICZNEGO </a:t>
            </a:r>
            <a:r>
              <a:rPr lang="pl-PL" sz="1200" b="1" i="1" dirty="0">
                <a:solidFill>
                  <a:srgbClr val="0070C0"/>
                </a:solidFill>
                <a:latin typeface="Arial Black" pitchFamily="34" charset="0"/>
                <a:cs typeface="Arial" pitchFamily="34" charset="0"/>
              </a:rPr>
              <a:t>W SZCZECIŃSKIM OBSZARZE </a:t>
            </a:r>
            <a:r>
              <a:rPr lang="pl-PL" sz="1200" b="1" i="1" dirty="0" smtClean="0">
                <a:solidFill>
                  <a:srgbClr val="0070C0"/>
                </a:solidFill>
                <a:latin typeface="Arial Black" pitchFamily="34" charset="0"/>
                <a:cs typeface="Arial" pitchFamily="34" charset="0"/>
              </a:rPr>
              <a:t>METROPOLITALNYM</a:t>
            </a:r>
          </a:p>
          <a:p>
            <a:pPr algn="ctr"/>
            <a:endParaRPr lang="pl-PL" sz="1400" b="1" dirty="0">
              <a:solidFill>
                <a:srgbClr val="C00000"/>
              </a:solidFill>
              <a:latin typeface="Arial Black" pitchFamily="34" charset="0"/>
              <a:cs typeface="Arial" pitchFamily="34" charset="0"/>
            </a:endParaRPr>
          </a:p>
          <a:p>
            <a:pPr marL="0" lvl="2" algn="ctr"/>
            <a:r>
              <a:rPr lang="pl-PL" sz="1200" b="1" i="1" dirty="0">
                <a:solidFill>
                  <a:srgbClr val="C00000"/>
                </a:solidFill>
                <a:latin typeface="Arial Black" pitchFamily="34" charset="0"/>
                <a:cs typeface="Arial" pitchFamily="34" charset="0"/>
              </a:rPr>
              <a:t>Cel operacyjny </a:t>
            </a:r>
            <a:r>
              <a:rPr lang="pl-PL" sz="1200" b="1" i="1" dirty="0" smtClean="0">
                <a:solidFill>
                  <a:srgbClr val="C00000"/>
                </a:solidFill>
                <a:latin typeface="Arial Black" pitchFamily="34" charset="0"/>
                <a:cs typeface="Arial" pitchFamily="34" charset="0"/>
              </a:rPr>
              <a:t>2.</a:t>
            </a:r>
            <a:r>
              <a:rPr lang="pl-PL" sz="1200" b="1" i="1" dirty="0">
                <a:solidFill>
                  <a:srgbClr val="C00000"/>
                </a:solidFill>
                <a:latin typeface="Arial Black" pitchFamily="34" charset="0"/>
              </a:rPr>
              <a:t> Dla zintegrowania wszystkich rodzajów transportu należy budować centra komunikacyjne, węzły komunikacyjne i przystanki przesiadkowe przy których  powinny być tworzone  parkingi typu  „Parkuj i Jedź” (PαR);</a:t>
            </a:r>
          </a:p>
          <a:p>
            <a:pPr algn="ctr"/>
            <a:endParaRPr lang="pl-PL" sz="1200" b="1" i="1" dirty="0" smtClean="0">
              <a:solidFill>
                <a:srgbClr val="C00000"/>
              </a:solidFill>
              <a:latin typeface="Arial Black" pitchFamily="34" charset="0"/>
              <a:cs typeface="Arial" pitchFamily="34" charset="0"/>
            </a:endParaRPr>
          </a:p>
          <a:p>
            <a:pPr marL="0" lvl="3" algn="ctr"/>
            <a:r>
              <a:rPr lang="pl-PL" sz="1200" i="1" dirty="0" smtClean="0">
                <a:latin typeface="Arial Black" pitchFamily="34" charset="0"/>
              </a:rPr>
              <a:t>Budowa </a:t>
            </a:r>
            <a:r>
              <a:rPr lang="pl-PL" sz="1200" i="1" dirty="0">
                <a:latin typeface="Arial Black" pitchFamily="34" charset="0"/>
              </a:rPr>
              <a:t>parkingów typu „Parkuj i Jedź”  (P</a:t>
            </a:r>
            <a:r>
              <a:rPr lang="el-GR" sz="1200" i="1" dirty="0">
                <a:latin typeface="Arial Black" pitchFamily="34" charset="0"/>
              </a:rPr>
              <a:t>α</a:t>
            </a:r>
            <a:r>
              <a:rPr lang="pl-PL" sz="1200" i="1" dirty="0">
                <a:latin typeface="Arial Black" pitchFamily="34" charset="0"/>
              </a:rPr>
              <a:t>R)</a:t>
            </a:r>
          </a:p>
          <a:p>
            <a:pPr marL="0" lvl="3" algn="ctr"/>
            <a:endParaRPr lang="pl-PL" sz="1200" i="1" dirty="0">
              <a:latin typeface="Arial Black" pitchFamily="34" charset="0"/>
            </a:endParaRPr>
          </a:p>
          <a:p>
            <a:pPr marL="0" lvl="3" algn="ctr"/>
            <a:r>
              <a:rPr lang="pl-PL" sz="1200" i="1" dirty="0">
                <a:latin typeface="Arial Black" pitchFamily="34" charset="0"/>
              </a:rPr>
              <a:t>Warszawa – parking </a:t>
            </a:r>
            <a:r>
              <a:rPr lang="pl-PL" sz="1200" i="1" dirty="0" smtClean="0">
                <a:latin typeface="Arial Black" pitchFamily="34" charset="0"/>
              </a:rPr>
              <a:t>jednopoziomowy</a:t>
            </a:r>
          </a:p>
          <a:p>
            <a:pPr marL="0" lvl="3" algn="ctr"/>
            <a:endParaRPr lang="pl-PL" sz="1400" i="1" dirty="0" smtClean="0">
              <a:solidFill>
                <a:srgbClr val="C00000"/>
              </a:solidFill>
              <a:latin typeface="Arial Black" pitchFamily="34" charset="0"/>
            </a:endParaRPr>
          </a:p>
          <a:p>
            <a:pPr algn="ctr"/>
            <a:endParaRPr lang="pl-PL" sz="1400" b="1" i="1" dirty="0">
              <a:solidFill>
                <a:srgbClr val="C00000"/>
              </a:solidFill>
              <a:latin typeface="Arial Black" pitchFamily="34" charset="0"/>
              <a:cs typeface="Arial" pitchFamily="34" charset="0"/>
            </a:endParaRPr>
          </a:p>
          <a:p>
            <a:pPr algn="ctr"/>
            <a:endParaRPr lang="pl-PL" sz="1400" b="1" dirty="0">
              <a:solidFill>
                <a:srgbClr val="0070C0"/>
              </a:solidFill>
              <a:latin typeface="Arial Black" pitchFamily="34" charset="0"/>
              <a:cs typeface="Arial" pitchFamily="34" charset="0"/>
            </a:endParaRPr>
          </a:p>
          <a:p>
            <a:pPr algn="ctr"/>
            <a:endParaRPr lang="pl-PL" sz="1400" b="1" dirty="0" smtClean="0">
              <a:solidFill>
                <a:srgbClr val="0070C0"/>
              </a:solidFill>
              <a:latin typeface="Arial Black" pitchFamily="34" charset="0"/>
              <a:cs typeface="Arial" pitchFamily="34" charset="0"/>
            </a:endParaRPr>
          </a:p>
          <a:p>
            <a:pPr algn="ctr"/>
            <a:endParaRPr lang="pl-PL" sz="1400" dirty="0"/>
          </a:p>
        </p:txBody>
      </p:sp>
      <p:pic>
        <p:nvPicPr>
          <p:cNvPr id="3" name="Obraz 2" descr="http://www.ztm.waw.pl/download/parkingZdjecie/org_1stoklosy1.png"/>
          <p:cNvPicPr/>
          <p:nvPr/>
        </p:nvPicPr>
        <p:blipFill>
          <a:blip r:embed="rId2">
            <a:extLst>
              <a:ext uri="{28A0092B-C50C-407E-A947-70E740481C1C}">
                <a14:useLocalDpi xmlns:a14="http://schemas.microsoft.com/office/drawing/2010/main" val="0"/>
              </a:ext>
            </a:extLst>
          </a:blip>
          <a:srcRect/>
          <a:stretch>
            <a:fillRect/>
          </a:stretch>
        </p:blipFill>
        <p:spPr bwMode="auto">
          <a:xfrm>
            <a:off x="2411760" y="2204864"/>
            <a:ext cx="4500000" cy="3060000"/>
          </a:xfrm>
          <a:prstGeom prst="rect">
            <a:avLst/>
          </a:prstGeom>
          <a:noFill/>
          <a:ln>
            <a:noFill/>
          </a:ln>
        </p:spPr>
      </p:pic>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8860" y="5373216"/>
            <a:ext cx="5765800" cy="60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18728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683568" y="188640"/>
            <a:ext cx="7776864" cy="1569660"/>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a:t>
            </a:r>
            <a:r>
              <a:rPr lang="pl-PL" sz="1200" b="1" i="1" dirty="0" smtClean="0">
                <a:solidFill>
                  <a:srgbClr val="0070C0"/>
                </a:solidFill>
                <a:latin typeface="Arial Black" pitchFamily="34" charset="0"/>
                <a:cs typeface="Arial" pitchFamily="34" charset="0"/>
              </a:rPr>
              <a:t>PUBLICZNEGO </a:t>
            </a:r>
            <a:r>
              <a:rPr lang="pl-PL" sz="1200" b="1" i="1" dirty="0">
                <a:solidFill>
                  <a:srgbClr val="0070C0"/>
                </a:solidFill>
                <a:latin typeface="Arial Black" pitchFamily="34" charset="0"/>
                <a:cs typeface="Arial" pitchFamily="34" charset="0"/>
              </a:rPr>
              <a:t>W SZCZECIŃSKIM OBSZARZE </a:t>
            </a:r>
            <a:r>
              <a:rPr lang="pl-PL" sz="1200" b="1" i="1" dirty="0" smtClean="0">
                <a:solidFill>
                  <a:srgbClr val="0070C0"/>
                </a:solidFill>
                <a:latin typeface="Arial Black" pitchFamily="34" charset="0"/>
                <a:cs typeface="Arial" pitchFamily="34" charset="0"/>
              </a:rPr>
              <a:t>METROPOLITALNYM </a:t>
            </a:r>
          </a:p>
          <a:p>
            <a:pPr algn="ctr"/>
            <a:r>
              <a:rPr lang="pl-PL" sz="1200" b="1" i="1" dirty="0">
                <a:solidFill>
                  <a:srgbClr val="0070C0"/>
                </a:solidFill>
                <a:latin typeface="Arial Black" pitchFamily="34" charset="0"/>
                <a:cs typeface="Arial" pitchFamily="34" charset="0"/>
              </a:rPr>
              <a:t/>
            </a:r>
            <a:br>
              <a:rPr lang="pl-PL" sz="1200" b="1" i="1" dirty="0">
                <a:solidFill>
                  <a:srgbClr val="0070C0"/>
                </a:solidFill>
                <a:latin typeface="Arial Black" pitchFamily="34" charset="0"/>
                <a:cs typeface="Arial" pitchFamily="34" charset="0"/>
              </a:rPr>
            </a:br>
            <a:r>
              <a:rPr lang="pl-PL" sz="1200" b="1" i="1" dirty="0" smtClean="0">
                <a:solidFill>
                  <a:srgbClr val="C00000"/>
                </a:solidFill>
                <a:latin typeface="Arial Black" pitchFamily="34" charset="0"/>
                <a:cs typeface="Arial" pitchFamily="34" charset="0"/>
              </a:rPr>
              <a:t>Cel </a:t>
            </a:r>
            <a:r>
              <a:rPr lang="pl-PL" sz="1200" b="1" i="1" dirty="0">
                <a:solidFill>
                  <a:srgbClr val="C00000"/>
                </a:solidFill>
                <a:latin typeface="Arial Black" pitchFamily="34" charset="0"/>
                <a:cs typeface="Arial" pitchFamily="34" charset="0"/>
              </a:rPr>
              <a:t>operacyjny </a:t>
            </a:r>
            <a:r>
              <a:rPr lang="pl-PL" sz="1200" b="1" i="1" dirty="0" smtClean="0">
                <a:solidFill>
                  <a:srgbClr val="C00000"/>
                </a:solidFill>
                <a:latin typeface="Arial Black" pitchFamily="34" charset="0"/>
                <a:cs typeface="Arial" pitchFamily="34" charset="0"/>
              </a:rPr>
              <a:t>3.</a:t>
            </a:r>
            <a:r>
              <a:rPr lang="pl-PL" sz="1200" i="1" dirty="0">
                <a:solidFill>
                  <a:srgbClr val="C00000"/>
                </a:solidFill>
                <a:latin typeface="Arial Black" pitchFamily="34" charset="0"/>
              </a:rPr>
              <a:t> Transport publiczny w obszarze metropolitalnym należy rozwijać                     w układzie gniazdowym w oparciu o centra komunikacyjne, węzły komunikacyjne </a:t>
            </a:r>
            <a:r>
              <a:rPr lang="pl-PL" sz="1200" i="1" dirty="0" smtClean="0">
                <a:solidFill>
                  <a:srgbClr val="C00000"/>
                </a:solidFill>
                <a:latin typeface="Arial Black" pitchFamily="34" charset="0"/>
              </a:rPr>
              <a:t>                           i </a:t>
            </a:r>
            <a:r>
              <a:rPr lang="pl-PL" sz="1200" i="1" dirty="0">
                <a:solidFill>
                  <a:srgbClr val="C00000"/>
                </a:solidFill>
                <a:latin typeface="Arial Black" pitchFamily="34" charset="0"/>
              </a:rPr>
              <a:t>przystanki </a:t>
            </a:r>
            <a:r>
              <a:rPr lang="pl-PL" sz="1200" i="1" dirty="0" smtClean="0">
                <a:solidFill>
                  <a:srgbClr val="C00000"/>
                </a:solidFill>
                <a:latin typeface="Arial Black" pitchFamily="34" charset="0"/>
              </a:rPr>
              <a:t>przesiadkowe</a:t>
            </a:r>
          </a:p>
          <a:p>
            <a:pPr algn="ctr"/>
            <a:r>
              <a:rPr lang="pl-PL" sz="1200" b="1" i="1" dirty="0" smtClean="0">
                <a:latin typeface="Arial Black" pitchFamily="34" charset="0"/>
                <a:cs typeface="Arial" pitchFamily="34" charset="0"/>
              </a:rPr>
              <a:t>System </a:t>
            </a:r>
            <a:r>
              <a:rPr lang="pl-PL" sz="1200" b="1" i="1" dirty="0">
                <a:latin typeface="Arial Black" pitchFamily="34" charset="0"/>
                <a:cs typeface="Arial" pitchFamily="34" charset="0"/>
              </a:rPr>
              <a:t>transportu publicznego</a:t>
            </a:r>
            <a:r>
              <a:rPr lang="pl-PL" sz="1200" b="1" i="1" dirty="0">
                <a:solidFill>
                  <a:srgbClr val="C00000"/>
                </a:solidFill>
                <a:latin typeface="Arial Black" pitchFamily="34" charset="0"/>
                <a:cs typeface="Arial" pitchFamily="34" charset="0"/>
              </a:rPr>
              <a:t/>
            </a:r>
            <a:br>
              <a:rPr lang="pl-PL" sz="1200" b="1" i="1" dirty="0">
                <a:solidFill>
                  <a:srgbClr val="C00000"/>
                </a:solidFill>
                <a:latin typeface="Arial Black" pitchFamily="34" charset="0"/>
                <a:cs typeface="Arial" pitchFamily="34" charset="0"/>
              </a:rPr>
            </a:br>
            <a:endParaRPr lang="pl-PL" sz="1200" dirty="0"/>
          </a:p>
        </p:txBody>
      </p:sp>
      <p:graphicFrame>
        <p:nvGraphicFramePr>
          <p:cNvPr id="5" name="Obiekt 4"/>
          <p:cNvGraphicFramePr>
            <a:graphicFrameLocks noChangeAspect="1"/>
          </p:cNvGraphicFramePr>
          <p:nvPr>
            <p:extLst>
              <p:ext uri="{D42A27DB-BD31-4B8C-83A1-F6EECF244321}">
                <p14:modId xmlns:p14="http://schemas.microsoft.com/office/powerpoint/2010/main" val="4062900735"/>
              </p:ext>
            </p:extLst>
          </p:nvPr>
        </p:nvGraphicFramePr>
        <p:xfrm>
          <a:off x="2010185" y="1340768"/>
          <a:ext cx="5123630" cy="7560000"/>
        </p:xfrm>
        <a:graphic>
          <a:graphicData uri="http://schemas.openxmlformats.org/presentationml/2006/ole">
            <mc:AlternateContent xmlns:mc="http://schemas.openxmlformats.org/markup-compatibility/2006">
              <mc:Choice xmlns:v="urn:schemas-microsoft-com:vml" Requires="v">
                <p:oleObj spid="_x0000_s16452" name="Dokument" r:id="rId3" imgW="5919546" imgH="8734316" progId="Word.Document.12">
                  <p:embed/>
                </p:oleObj>
              </mc:Choice>
              <mc:Fallback>
                <p:oleObj name="Dokument" r:id="rId3" imgW="5919546" imgH="8734316" progId="Word.Document.12">
                  <p:embed/>
                  <p:pic>
                    <p:nvPicPr>
                      <p:cNvPr id="0" name=""/>
                      <p:cNvPicPr/>
                      <p:nvPr/>
                    </p:nvPicPr>
                    <p:blipFill>
                      <a:blip r:embed="rId4"/>
                      <a:stretch>
                        <a:fillRect/>
                      </a:stretch>
                    </p:blipFill>
                    <p:spPr>
                      <a:xfrm>
                        <a:off x="2010185" y="1340768"/>
                        <a:ext cx="5123630" cy="7560000"/>
                      </a:xfrm>
                      <a:prstGeom prst="rect">
                        <a:avLst/>
                      </a:prstGeom>
                    </p:spPr>
                  </p:pic>
                </p:oleObj>
              </mc:Fallback>
            </mc:AlternateContent>
          </a:graphicData>
        </a:graphic>
      </p:graphicFrame>
    </p:spTree>
    <p:extLst>
      <p:ext uri="{BB962C8B-B14F-4D97-AF65-F5344CB8AC3E}">
        <p14:creationId xmlns:p14="http://schemas.microsoft.com/office/powerpoint/2010/main" val="384023424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354162"/>
          </a:xfrm>
        </p:spPr>
        <p:txBody>
          <a:bodyPr>
            <a:normAutofit fontScale="90000"/>
          </a:bodyPr>
          <a:lstStyle/>
          <a:p>
            <a:r>
              <a:rPr lang="pl-PL" sz="1300" b="1" i="1" dirty="0" smtClean="0">
                <a:solidFill>
                  <a:srgbClr val="0070C0"/>
                </a:solidFill>
                <a:latin typeface="Arial Black" pitchFamily="34" charset="0"/>
                <a:cs typeface="Arial" pitchFamily="34" charset="0"/>
              </a:rPr>
              <a:t>KONCEPCJA </a:t>
            </a:r>
            <a:r>
              <a:rPr lang="pl-PL" sz="1300" b="1" i="1" dirty="0">
                <a:solidFill>
                  <a:srgbClr val="0070C0"/>
                </a:solidFill>
                <a:latin typeface="Arial Black" pitchFamily="34" charset="0"/>
                <a:cs typeface="Arial" pitchFamily="34" charset="0"/>
              </a:rPr>
              <a:t>ROZWOJU TRANSPORTU </a:t>
            </a:r>
            <a:r>
              <a:rPr lang="pl-PL" sz="1300" b="1" i="1" dirty="0" smtClean="0">
                <a:solidFill>
                  <a:srgbClr val="0070C0"/>
                </a:solidFill>
                <a:latin typeface="Arial Black" pitchFamily="34" charset="0"/>
                <a:cs typeface="Arial" pitchFamily="34" charset="0"/>
              </a:rPr>
              <a:t>PUBLICZNEGO </a:t>
            </a:r>
            <a:r>
              <a:rPr lang="pl-PL" sz="1300" b="1" i="1" dirty="0">
                <a:solidFill>
                  <a:srgbClr val="0070C0"/>
                </a:solidFill>
                <a:latin typeface="Arial Black" pitchFamily="34" charset="0"/>
                <a:cs typeface="Arial" pitchFamily="34" charset="0"/>
              </a:rPr>
              <a:t>W SZCZECIŃSKIM OBSZARZE METROPOLITALNYM</a:t>
            </a:r>
            <a:r>
              <a:rPr lang="pl-PL" sz="1400" b="1" dirty="0">
                <a:solidFill>
                  <a:srgbClr val="0070C0"/>
                </a:solidFill>
                <a:latin typeface="Arial Black" pitchFamily="34" charset="0"/>
                <a:cs typeface="Arial" pitchFamily="34" charset="0"/>
              </a:rPr>
              <a:t/>
            </a:r>
            <a:br>
              <a:rPr lang="pl-PL" sz="1400" b="1" dirty="0">
                <a:solidFill>
                  <a:srgbClr val="0070C0"/>
                </a:solidFill>
                <a:latin typeface="Arial Black" pitchFamily="34" charset="0"/>
                <a:cs typeface="Arial" pitchFamily="34" charset="0"/>
              </a:rPr>
            </a:br>
            <a:r>
              <a:rPr lang="pl-PL" sz="1600" b="1" dirty="0">
                <a:solidFill>
                  <a:srgbClr val="C00000"/>
                </a:solidFill>
                <a:latin typeface="Arial Black" pitchFamily="34" charset="0"/>
                <a:cs typeface="Arial" pitchFamily="34" charset="0"/>
              </a:rPr>
              <a:t/>
            </a:r>
            <a:br>
              <a:rPr lang="pl-PL" sz="1600" b="1" dirty="0">
                <a:solidFill>
                  <a:srgbClr val="C00000"/>
                </a:solidFill>
                <a:latin typeface="Arial Black" pitchFamily="34" charset="0"/>
                <a:cs typeface="Arial" pitchFamily="34" charset="0"/>
              </a:rPr>
            </a:br>
            <a:r>
              <a:rPr lang="pl-PL" sz="1300" b="1" i="1" dirty="0">
                <a:solidFill>
                  <a:srgbClr val="C00000"/>
                </a:solidFill>
                <a:latin typeface="Arial Black" pitchFamily="34" charset="0"/>
                <a:cs typeface="Arial" pitchFamily="34" charset="0"/>
              </a:rPr>
              <a:t>Cel operacyjny </a:t>
            </a:r>
            <a:r>
              <a:rPr lang="pl-PL" sz="1300" b="1" i="1" dirty="0" smtClean="0">
                <a:solidFill>
                  <a:srgbClr val="C00000"/>
                </a:solidFill>
                <a:latin typeface="Arial Black" pitchFamily="34" charset="0"/>
                <a:cs typeface="Arial" pitchFamily="34" charset="0"/>
              </a:rPr>
              <a:t>3.</a:t>
            </a:r>
            <a:r>
              <a:rPr lang="pl-PL" sz="1400" i="1" dirty="0">
                <a:solidFill>
                  <a:srgbClr val="C00000"/>
                </a:solidFill>
                <a:latin typeface="Arial Black" pitchFamily="34" charset="0"/>
              </a:rPr>
              <a:t> Transport publiczny w obszarze metropolitalnym należy rozwijać                     w układzie gniazdowym w oparciu o centra komunikacyjne, węzły komunikacyjne                            i przystanki przesiadkowe</a:t>
            </a:r>
            <a:r>
              <a:rPr lang="pl-PL" sz="1300" b="1" i="1" dirty="0">
                <a:solidFill>
                  <a:srgbClr val="C00000"/>
                </a:solidFill>
                <a:latin typeface="Arial Black" pitchFamily="34" charset="0"/>
                <a:cs typeface="Arial" pitchFamily="34" charset="0"/>
              </a:rPr>
              <a:t/>
            </a:r>
            <a:br>
              <a:rPr lang="pl-PL" sz="1300" b="1" i="1" dirty="0">
                <a:solidFill>
                  <a:srgbClr val="C00000"/>
                </a:solidFill>
                <a:latin typeface="Arial Black" pitchFamily="34" charset="0"/>
                <a:cs typeface="Arial" pitchFamily="34" charset="0"/>
              </a:rPr>
            </a:br>
            <a:endParaRPr lang="pl-PL" sz="1300" dirty="0">
              <a:latin typeface="Arial Black" pitchFamily="34" charset="0"/>
            </a:endParaRPr>
          </a:p>
        </p:txBody>
      </p:sp>
      <p:sp>
        <p:nvSpPr>
          <p:cNvPr id="3" name="Symbol zastępczy zawartości 2"/>
          <p:cNvSpPr>
            <a:spLocks noGrp="1"/>
          </p:cNvSpPr>
          <p:nvPr>
            <p:ph idx="1"/>
          </p:nvPr>
        </p:nvSpPr>
        <p:spPr/>
        <p:txBody>
          <a:bodyPr>
            <a:normAutofit/>
          </a:bodyPr>
          <a:lstStyle/>
          <a:p>
            <a:pPr marL="0" indent="0" algn="ctr">
              <a:buNone/>
            </a:pPr>
            <a:r>
              <a:rPr lang="pl-PL" sz="1200" i="1" dirty="0" smtClean="0">
                <a:latin typeface="Arial Black" pitchFamily="34" charset="0"/>
              </a:rPr>
              <a:t>System transportu publicznego</a:t>
            </a:r>
          </a:p>
          <a:p>
            <a:pPr marL="0" indent="0" algn="ctr">
              <a:buNone/>
            </a:pPr>
            <a:endParaRPr lang="pl-PL" sz="1400" i="1" dirty="0">
              <a:latin typeface="Arial Black" pitchFamily="34" charset="0"/>
            </a:endParaRPr>
          </a:p>
          <a:p>
            <a:pPr marL="0" indent="0" algn="ctr">
              <a:buNone/>
            </a:pPr>
            <a:endParaRPr lang="pl-PL" sz="1400" i="1" dirty="0">
              <a:solidFill>
                <a:srgbClr val="C00000"/>
              </a:solidFill>
              <a:latin typeface="Arial Black" pitchFamily="34" charset="0"/>
            </a:endParaRPr>
          </a:p>
        </p:txBody>
      </p:sp>
      <p:graphicFrame>
        <p:nvGraphicFramePr>
          <p:cNvPr id="5" name="Obiekt 4"/>
          <p:cNvGraphicFramePr>
            <a:graphicFrameLocks noChangeAspect="1"/>
          </p:cNvGraphicFramePr>
          <p:nvPr>
            <p:extLst>
              <p:ext uri="{D42A27DB-BD31-4B8C-83A1-F6EECF244321}">
                <p14:modId xmlns:p14="http://schemas.microsoft.com/office/powerpoint/2010/main" val="2672721063"/>
              </p:ext>
            </p:extLst>
          </p:nvPr>
        </p:nvGraphicFramePr>
        <p:xfrm>
          <a:off x="1979712" y="1196752"/>
          <a:ext cx="5220034" cy="5328000"/>
        </p:xfrm>
        <a:graphic>
          <a:graphicData uri="http://schemas.openxmlformats.org/presentationml/2006/ole">
            <mc:AlternateContent xmlns:mc="http://schemas.openxmlformats.org/markup-compatibility/2006">
              <mc:Choice xmlns:v="urn:schemas-microsoft-com:vml" Requires="v">
                <p:oleObj spid="_x0000_s15430" name="Dokument" r:id="rId3" imgW="5910177" imgH="6031953" progId="Word.Document.12">
                  <p:embed/>
                </p:oleObj>
              </mc:Choice>
              <mc:Fallback>
                <p:oleObj name="Dokument" r:id="rId3" imgW="5910177" imgH="6031953" progId="Word.Document.12">
                  <p:embed/>
                  <p:pic>
                    <p:nvPicPr>
                      <p:cNvPr id="0" name=""/>
                      <p:cNvPicPr/>
                      <p:nvPr/>
                    </p:nvPicPr>
                    <p:blipFill>
                      <a:blip r:embed="rId4"/>
                      <a:stretch>
                        <a:fillRect/>
                      </a:stretch>
                    </p:blipFill>
                    <p:spPr>
                      <a:xfrm>
                        <a:off x="1979712" y="1196752"/>
                        <a:ext cx="5220034" cy="5328000"/>
                      </a:xfrm>
                      <a:prstGeom prst="rect">
                        <a:avLst/>
                      </a:prstGeom>
                    </p:spPr>
                  </p:pic>
                </p:oleObj>
              </mc:Fallback>
            </mc:AlternateContent>
          </a:graphicData>
        </a:graphic>
      </p:graphicFrame>
    </p:spTree>
    <p:extLst>
      <p:ext uri="{BB962C8B-B14F-4D97-AF65-F5344CB8AC3E}">
        <p14:creationId xmlns:p14="http://schemas.microsoft.com/office/powerpoint/2010/main" val="6326863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971600" y="188640"/>
            <a:ext cx="7272808" cy="1384995"/>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ROZWOJU </a:t>
            </a:r>
            <a:r>
              <a:rPr lang="pl-PL" sz="1200" b="1" i="1" dirty="0">
                <a:solidFill>
                  <a:srgbClr val="0070C0"/>
                </a:solidFill>
                <a:latin typeface="Arial Black" pitchFamily="34" charset="0"/>
                <a:cs typeface="Arial" pitchFamily="34" charset="0"/>
              </a:rPr>
              <a:t>TRANSPORTU </a:t>
            </a:r>
            <a:r>
              <a:rPr lang="pl-PL" sz="1200" b="1" i="1" dirty="0" smtClean="0">
                <a:solidFill>
                  <a:srgbClr val="0070C0"/>
                </a:solidFill>
                <a:latin typeface="Arial Black" pitchFamily="34" charset="0"/>
                <a:cs typeface="Arial" pitchFamily="34" charset="0"/>
              </a:rPr>
              <a:t>PUBLICZNEGO W </a:t>
            </a:r>
            <a:r>
              <a:rPr lang="pl-PL" sz="1200" b="1" i="1" dirty="0">
                <a:solidFill>
                  <a:srgbClr val="0070C0"/>
                </a:solidFill>
                <a:latin typeface="Arial Black" pitchFamily="34" charset="0"/>
                <a:cs typeface="Arial" pitchFamily="34" charset="0"/>
              </a:rPr>
              <a:t>SZCZECIŃSKIM OBSZARZE </a:t>
            </a:r>
            <a:r>
              <a:rPr lang="pl-PL" sz="1200" b="1" i="1" dirty="0" smtClean="0">
                <a:solidFill>
                  <a:srgbClr val="0070C0"/>
                </a:solidFill>
                <a:latin typeface="Arial Black" pitchFamily="34" charset="0"/>
                <a:cs typeface="Arial" pitchFamily="34" charset="0"/>
              </a:rPr>
              <a:t>METROPOLITALNYM</a:t>
            </a:r>
          </a:p>
          <a:p>
            <a:pPr algn="ctr"/>
            <a:endParaRPr lang="pl-PL" sz="1200" b="1" i="1" dirty="0" smtClean="0">
              <a:solidFill>
                <a:srgbClr val="0070C0"/>
              </a:solidFill>
              <a:latin typeface="Arial Black" pitchFamily="34" charset="0"/>
              <a:cs typeface="Arial" pitchFamily="34" charset="0"/>
            </a:endParaRPr>
          </a:p>
          <a:p>
            <a:pPr algn="ctr"/>
            <a:r>
              <a:rPr lang="pl-PL" sz="1200" b="1" i="1" dirty="0" smtClean="0">
                <a:solidFill>
                  <a:srgbClr val="C00000"/>
                </a:solidFill>
                <a:latin typeface="Arial Black" pitchFamily="34" charset="0"/>
                <a:cs typeface="Arial" pitchFamily="34" charset="0"/>
              </a:rPr>
              <a:t>Cel </a:t>
            </a:r>
            <a:r>
              <a:rPr lang="pl-PL" sz="1200" b="1" i="1" dirty="0">
                <a:solidFill>
                  <a:srgbClr val="C00000"/>
                </a:solidFill>
                <a:latin typeface="Arial Black" pitchFamily="34" charset="0"/>
                <a:cs typeface="Arial" pitchFamily="34" charset="0"/>
              </a:rPr>
              <a:t>operacyjny </a:t>
            </a:r>
            <a:r>
              <a:rPr lang="pl-PL" sz="1200" b="1" i="1" dirty="0" smtClean="0">
                <a:solidFill>
                  <a:srgbClr val="C00000"/>
                </a:solidFill>
                <a:latin typeface="Arial Black" pitchFamily="34" charset="0"/>
                <a:cs typeface="Arial" pitchFamily="34" charset="0"/>
              </a:rPr>
              <a:t>4.</a:t>
            </a:r>
            <a:r>
              <a:rPr lang="pl-PL" sz="1200" i="1" dirty="0">
                <a:solidFill>
                  <a:srgbClr val="C00000"/>
                </a:solidFill>
                <a:latin typeface="Arial Black" pitchFamily="34" charset="0"/>
              </a:rPr>
              <a:t> Transport publiczny w Szczecinie należy oprzeć w znacznym stopniu na rozbudowanej sieci </a:t>
            </a:r>
            <a:r>
              <a:rPr lang="pl-PL" sz="1200" i="1" dirty="0" smtClean="0">
                <a:solidFill>
                  <a:srgbClr val="C00000"/>
                </a:solidFill>
                <a:latin typeface="Arial Black" pitchFamily="34" charset="0"/>
              </a:rPr>
              <a:t>tramwajowej. </a:t>
            </a:r>
          </a:p>
          <a:p>
            <a:pPr marL="0" lvl="3" algn="ctr"/>
            <a:r>
              <a:rPr lang="pl-PL" sz="1200" i="1" dirty="0" smtClean="0">
                <a:latin typeface="Arial Black" pitchFamily="34" charset="0"/>
              </a:rPr>
              <a:t>Rozbudowa sieci tramwajowej</a:t>
            </a:r>
            <a:endParaRPr lang="pl-PL" sz="1200" i="1" dirty="0">
              <a:latin typeface="Arial Black" pitchFamily="34" charset="0"/>
            </a:endParaRPr>
          </a:p>
          <a:p>
            <a:pPr algn="ctr"/>
            <a:endParaRPr lang="pl-PL" sz="1200"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graphicFrame>
        <p:nvGraphicFramePr>
          <p:cNvPr id="4" name="Obiekt 3"/>
          <p:cNvGraphicFramePr>
            <a:graphicFrameLocks noChangeAspect="1"/>
          </p:cNvGraphicFramePr>
          <p:nvPr>
            <p:extLst>
              <p:ext uri="{D42A27DB-BD31-4B8C-83A1-F6EECF244321}">
                <p14:modId xmlns:p14="http://schemas.microsoft.com/office/powerpoint/2010/main" val="2349710443"/>
              </p:ext>
            </p:extLst>
          </p:nvPr>
        </p:nvGraphicFramePr>
        <p:xfrm>
          <a:off x="1979717" y="881137"/>
          <a:ext cx="4730405" cy="5940000"/>
        </p:xfrm>
        <a:graphic>
          <a:graphicData uri="http://schemas.openxmlformats.org/presentationml/2006/ole">
            <mc:AlternateContent xmlns:mc="http://schemas.openxmlformats.org/markup-compatibility/2006">
              <mc:Choice xmlns:v="urn:schemas-microsoft-com:vml" Requires="v">
                <p:oleObj spid="_x0000_s50192" name="Dokument" r:id="rId3" imgW="6259721" imgH="7863911" progId="Word.Document.12">
                  <p:embed/>
                </p:oleObj>
              </mc:Choice>
              <mc:Fallback>
                <p:oleObj name="Dokument" r:id="rId3" imgW="6259721" imgH="7863911" progId="Word.Document.12">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7" y="881137"/>
                        <a:ext cx="4730405" cy="594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20119702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971600" y="188640"/>
            <a:ext cx="7272808" cy="2185214"/>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a:t>
            </a:r>
            <a:r>
              <a:rPr lang="pl-PL" sz="1200" b="1" i="1" dirty="0" smtClean="0">
                <a:solidFill>
                  <a:srgbClr val="0070C0"/>
                </a:solidFill>
                <a:latin typeface="Arial Black" pitchFamily="34" charset="0"/>
                <a:cs typeface="Arial" pitchFamily="34" charset="0"/>
              </a:rPr>
              <a:t>PUBLICZNEGO </a:t>
            </a:r>
            <a:r>
              <a:rPr lang="pl-PL" sz="1200" b="1" i="1" dirty="0">
                <a:solidFill>
                  <a:srgbClr val="0070C0"/>
                </a:solidFill>
                <a:latin typeface="Arial Black" pitchFamily="34" charset="0"/>
                <a:cs typeface="Arial" pitchFamily="34" charset="0"/>
              </a:rPr>
              <a:t>W SZCZECIŃSKIM OBSZARZE </a:t>
            </a:r>
            <a:r>
              <a:rPr lang="pl-PL" sz="1200" b="1" i="1" dirty="0" smtClean="0">
                <a:solidFill>
                  <a:srgbClr val="0070C0"/>
                </a:solidFill>
                <a:latin typeface="Arial Black" pitchFamily="34" charset="0"/>
                <a:cs typeface="Arial" pitchFamily="34" charset="0"/>
              </a:rPr>
              <a:t>METROPOLITALNYM</a:t>
            </a:r>
          </a:p>
          <a:p>
            <a:pPr algn="ctr"/>
            <a:r>
              <a:rPr lang="pl-PL" sz="1200" b="1" i="1" dirty="0">
                <a:solidFill>
                  <a:srgbClr val="C00000"/>
                </a:solidFill>
                <a:latin typeface="Arial Black" pitchFamily="34" charset="0"/>
                <a:cs typeface="Arial" pitchFamily="34" charset="0"/>
              </a:rPr>
              <a:t>Cel operacyjny  5.</a:t>
            </a:r>
            <a:r>
              <a:rPr lang="pl-PL" sz="1200" b="1" i="1" dirty="0">
                <a:solidFill>
                  <a:srgbClr val="C00000"/>
                </a:solidFill>
                <a:latin typeface="Arial Black" pitchFamily="34" charset="0"/>
              </a:rPr>
              <a:t> Na głównych liniach komunikacyjnych takich jak Szczecin – Stargard Szczeciński, Szczecin – Goleniów, Szczecin – Gryfino główną  osią przewozów pasażerskich powinien być transport kolejowy </a:t>
            </a:r>
            <a:endParaRPr lang="pl-PL" sz="1200" b="1" i="1" dirty="0">
              <a:solidFill>
                <a:srgbClr val="C00000"/>
              </a:solidFill>
              <a:latin typeface="Arial Black" pitchFamily="34" charset="0"/>
              <a:cs typeface="Arial" pitchFamily="34" charset="0"/>
            </a:endParaRPr>
          </a:p>
          <a:p>
            <a:pPr algn="ctr"/>
            <a:endParaRPr lang="pl-PL" sz="1200" b="1" i="1" dirty="0" smtClean="0">
              <a:solidFill>
                <a:srgbClr val="0070C0"/>
              </a:solidFill>
              <a:latin typeface="Arial Black" pitchFamily="34" charset="0"/>
              <a:cs typeface="Arial" pitchFamily="34" charset="0"/>
            </a:endParaRPr>
          </a:p>
          <a:p>
            <a:pPr marL="0" lvl="3" algn="ctr"/>
            <a:r>
              <a:rPr lang="pl-PL" sz="1200" i="1" dirty="0" smtClean="0">
                <a:latin typeface="Arial Black" pitchFamily="34" charset="0"/>
              </a:rPr>
              <a:t>Kolej regionalna jako oś transportu publicznego na kierunku Szczecin – Stargard Szczeciński</a:t>
            </a:r>
            <a:endParaRPr lang="pl-PL" sz="1200" i="1" dirty="0">
              <a:latin typeface="Arial Black" pitchFamily="34" charset="0"/>
            </a:endParaRPr>
          </a:p>
          <a:p>
            <a:pPr algn="ctr"/>
            <a:endParaRPr lang="pl-PL" sz="1200" b="1" i="1" dirty="0" smtClean="0">
              <a:solidFill>
                <a:srgbClr val="0070C0"/>
              </a:solidFill>
              <a:latin typeface="Arial Black" pitchFamily="34" charset="0"/>
              <a:cs typeface="Arial" pitchFamily="34" charset="0"/>
            </a:endParaRPr>
          </a:p>
          <a:p>
            <a:pPr algn="ctr"/>
            <a:endParaRPr lang="pl-PL" sz="1400" b="1" dirty="0">
              <a:solidFill>
                <a:srgbClr val="0070C0"/>
              </a:solidFill>
              <a:latin typeface="Arial Black" pitchFamily="34" charset="0"/>
              <a:cs typeface="Arial" pitchFamily="34" charset="0"/>
            </a:endParaRPr>
          </a:p>
          <a:p>
            <a:pPr algn="ctr"/>
            <a:endParaRPr lang="pl-PL" sz="1400" dirty="0"/>
          </a:p>
        </p:txBody>
      </p:sp>
      <p:graphicFrame>
        <p:nvGraphicFramePr>
          <p:cNvPr id="3" name="Obiekt 2"/>
          <p:cNvGraphicFramePr>
            <a:graphicFrameLocks noChangeAspect="1"/>
          </p:cNvGraphicFramePr>
          <p:nvPr>
            <p:extLst>
              <p:ext uri="{D42A27DB-BD31-4B8C-83A1-F6EECF244321}">
                <p14:modId xmlns:p14="http://schemas.microsoft.com/office/powerpoint/2010/main" val="2443821168"/>
              </p:ext>
            </p:extLst>
          </p:nvPr>
        </p:nvGraphicFramePr>
        <p:xfrm>
          <a:off x="2627784" y="1340768"/>
          <a:ext cx="4104456" cy="5373216"/>
        </p:xfrm>
        <a:graphic>
          <a:graphicData uri="http://schemas.openxmlformats.org/presentationml/2006/ole">
            <mc:AlternateContent xmlns:mc="http://schemas.openxmlformats.org/markup-compatibility/2006">
              <mc:Choice xmlns:v="urn:schemas-microsoft-com:vml" Requires="v">
                <p:oleObj spid="_x0000_s19520" name="Dokument" r:id="rId3" imgW="5943690" imgH="8734677" progId="Word.Document.12">
                  <p:embed/>
                </p:oleObj>
              </mc:Choice>
              <mc:Fallback>
                <p:oleObj name="Dokument" r:id="rId3" imgW="5943690" imgH="8734677" progId="Word.Document.12">
                  <p:embed/>
                  <p:pic>
                    <p:nvPicPr>
                      <p:cNvPr id="0" name=""/>
                      <p:cNvPicPr/>
                      <p:nvPr/>
                    </p:nvPicPr>
                    <p:blipFill>
                      <a:blip r:embed="rId4"/>
                      <a:stretch>
                        <a:fillRect/>
                      </a:stretch>
                    </p:blipFill>
                    <p:spPr>
                      <a:xfrm>
                        <a:off x="2627784" y="1340768"/>
                        <a:ext cx="4104456" cy="5373216"/>
                      </a:xfrm>
                      <a:prstGeom prst="rect">
                        <a:avLst/>
                      </a:prstGeom>
                    </p:spPr>
                  </p:pic>
                </p:oleObj>
              </mc:Fallback>
            </mc:AlternateContent>
          </a:graphicData>
        </a:graphic>
      </p:graphicFrame>
    </p:spTree>
    <p:extLst>
      <p:ext uri="{BB962C8B-B14F-4D97-AF65-F5344CB8AC3E}">
        <p14:creationId xmlns:p14="http://schemas.microsoft.com/office/powerpoint/2010/main" val="10231026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971600" y="188640"/>
            <a:ext cx="7272808" cy="1569660"/>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a:t>
            </a:r>
            <a:r>
              <a:rPr lang="pl-PL" sz="1200" b="1" i="1" dirty="0" smtClean="0">
                <a:solidFill>
                  <a:srgbClr val="0070C0"/>
                </a:solidFill>
                <a:latin typeface="Arial Black" pitchFamily="34" charset="0"/>
                <a:cs typeface="Arial" pitchFamily="34" charset="0"/>
              </a:rPr>
              <a:t>PUBLICZNEGO </a:t>
            </a:r>
            <a:r>
              <a:rPr lang="pl-PL" sz="1200" b="1" i="1" dirty="0">
                <a:solidFill>
                  <a:srgbClr val="0070C0"/>
                </a:solidFill>
                <a:latin typeface="Arial Black" pitchFamily="34" charset="0"/>
                <a:cs typeface="Arial" pitchFamily="34" charset="0"/>
              </a:rPr>
              <a:t>W SZCZECIŃSKIM OBSZARZE </a:t>
            </a:r>
            <a:r>
              <a:rPr lang="pl-PL" sz="1200" b="1" i="1" dirty="0" smtClean="0">
                <a:solidFill>
                  <a:srgbClr val="0070C0"/>
                </a:solidFill>
                <a:latin typeface="Arial Black" pitchFamily="34" charset="0"/>
                <a:cs typeface="Arial" pitchFamily="34" charset="0"/>
              </a:rPr>
              <a:t>METROPOLITALNYM</a:t>
            </a:r>
          </a:p>
          <a:p>
            <a:pPr algn="ctr"/>
            <a:endParaRPr lang="pl-PL" sz="1200" b="1" i="1" dirty="0" smtClean="0">
              <a:solidFill>
                <a:srgbClr val="0070C0"/>
              </a:solidFill>
              <a:latin typeface="Arial Black" pitchFamily="34" charset="0"/>
              <a:cs typeface="Arial" pitchFamily="34" charset="0"/>
            </a:endParaRPr>
          </a:p>
          <a:p>
            <a:pPr algn="ctr"/>
            <a:r>
              <a:rPr lang="pl-PL" sz="1200" b="1" i="1" dirty="0" smtClean="0">
                <a:solidFill>
                  <a:srgbClr val="C00000"/>
                </a:solidFill>
                <a:latin typeface="Arial Black" pitchFamily="34" charset="0"/>
                <a:cs typeface="Arial" pitchFamily="34" charset="0"/>
              </a:rPr>
              <a:t>Cel </a:t>
            </a:r>
            <a:r>
              <a:rPr lang="pl-PL" sz="1200" b="1" i="1" dirty="0">
                <a:solidFill>
                  <a:srgbClr val="C00000"/>
                </a:solidFill>
                <a:latin typeface="Arial Black" pitchFamily="34" charset="0"/>
                <a:cs typeface="Arial" pitchFamily="34" charset="0"/>
              </a:rPr>
              <a:t>operacyjny  </a:t>
            </a:r>
            <a:r>
              <a:rPr lang="pl-PL" sz="1200" b="1" i="1" dirty="0" smtClean="0">
                <a:solidFill>
                  <a:srgbClr val="C00000"/>
                </a:solidFill>
                <a:latin typeface="Arial Black" pitchFamily="34" charset="0"/>
                <a:cs typeface="Arial" pitchFamily="34" charset="0"/>
              </a:rPr>
              <a:t>5.</a:t>
            </a:r>
            <a:r>
              <a:rPr lang="pl-PL" sz="1200" b="1" i="1" dirty="0">
                <a:solidFill>
                  <a:srgbClr val="C00000"/>
                </a:solidFill>
                <a:latin typeface="Arial Black" pitchFamily="34" charset="0"/>
              </a:rPr>
              <a:t> Na głównych liniach komunikacyjnych takich jak Szczecin – Stargard Szczeciński, Szczecin – Goleniów, Szczecin – Gryfino główną  osią przewozów pasażerskich powinien być transport kolejowy </a:t>
            </a:r>
            <a:endParaRPr lang="pl-PL" sz="1200" b="1" i="1" dirty="0">
              <a:solidFill>
                <a:srgbClr val="C00000"/>
              </a:solidFill>
              <a:latin typeface="Arial Black" pitchFamily="34" charset="0"/>
              <a:cs typeface="Arial" pitchFamily="34" charset="0"/>
            </a:endParaRPr>
          </a:p>
          <a:p>
            <a:pPr marL="0" lvl="3" algn="ctr"/>
            <a:r>
              <a:rPr lang="pl-PL" sz="1200" i="1" dirty="0" smtClean="0">
                <a:latin typeface="Arial Black" pitchFamily="34" charset="0"/>
              </a:rPr>
              <a:t>Kolej </a:t>
            </a:r>
            <a:r>
              <a:rPr lang="pl-PL" sz="1200" i="1" dirty="0">
                <a:latin typeface="Arial Black" pitchFamily="34" charset="0"/>
              </a:rPr>
              <a:t>regionalna jako oś transportu publicznego na kierunku Szczecin – </a:t>
            </a:r>
            <a:r>
              <a:rPr lang="pl-PL" sz="1200" i="1" dirty="0" smtClean="0">
                <a:latin typeface="Arial Black" pitchFamily="34" charset="0"/>
              </a:rPr>
              <a:t>Goleniów</a:t>
            </a:r>
            <a:endParaRPr lang="pl-PL" sz="1200" i="1" dirty="0">
              <a:latin typeface="Arial Black" pitchFamily="34" charset="0"/>
            </a:endParaRPr>
          </a:p>
          <a:p>
            <a:pPr algn="ctr"/>
            <a:endParaRPr lang="pl-PL" sz="1200" i="1" dirty="0"/>
          </a:p>
        </p:txBody>
      </p:sp>
      <p:graphicFrame>
        <p:nvGraphicFramePr>
          <p:cNvPr id="3" name="Obiekt 2"/>
          <p:cNvGraphicFramePr>
            <a:graphicFrameLocks noChangeAspect="1"/>
          </p:cNvGraphicFramePr>
          <p:nvPr>
            <p:extLst>
              <p:ext uri="{D42A27DB-BD31-4B8C-83A1-F6EECF244321}">
                <p14:modId xmlns:p14="http://schemas.microsoft.com/office/powerpoint/2010/main" val="471590976"/>
              </p:ext>
            </p:extLst>
          </p:nvPr>
        </p:nvGraphicFramePr>
        <p:xfrm>
          <a:off x="2411760" y="1340768"/>
          <a:ext cx="4392488" cy="5040560"/>
        </p:xfrm>
        <a:graphic>
          <a:graphicData uri="http://schemas.openxmlformats.org/presentationml/2006/ole">
            <mc:AlternateContent xmlns:mc="http://schemas.openxmlformats.org/markup-compatibility/2006">
              <mc:Choice xmlns:v="urn:schemas-microsoft-com:vml" Requires="v">
                <p:oleObj spid="_x0000_s21567" name="Dokument" r:id="rId3" imgW="5943690" imgH="8734677" progId="Word.Document.12">
                  <p:embed/>
                </p:oleObj>
              </mc:Choice>
              <mc:Fallback>
                <p:oleObj name="Dokument" r:id="rId3" imgW="5943690" imgH="8734677" progId="Word.Document.12">
                  <p:embed/>
                  <p:pic>
                    <p:nvPicPr>
                      <p:cNvPr id="0" name=""/>
                      <p:cNvPicPr/>
                      <p:nvPr/>
                    </p:nvPicPr>
                    <p:blipFill>
                      <a:blip r:embed="rId4"/>
                      <a:stretch>
                        <a:fillRect/>
                      </a:stretch>
                    </p:blipFill>
                    <p:spPr>
                      <a:xfrm>
                        <a:off x="2411760" y="1340768"/>
                        <a:ext cx="4392488" cy="5040560"/>
                      </a:xfrm>
                      <a:prstGeom prst="rect">
                        <a:avLst/>
                      </a:prstGeom>
                    </p:spPr>
                  </p:pic>
                </p:oleObj>
              </mc:Fallback>
            </mc:AlternateContent>
          </a:graphicData>
        </a:graphic>
      </p:graphicFrame>
    </p:spTree>
    <p:extLst>
      <p:ext uri="{BB962C8B-B14F-4D97-AF65-F5344CB8AC3E}">
        <p14:creationId xmlns:p14="http://schemas.microsoft.com/office/powerpoint/2010/main" val="6350154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971600" y="188640"/>
            <a:ext cx="7272808" cy="1569660"/>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PUBLICZNEGO </a:t>
            </a:r>
            <a:r>
              <a:rPr lang="pl-PL" sz="1200" b="1" i="1" dirty="0" smtClean="0">
                <a:solidFill>
                  <a:srgbClr val="0070C0"/>
                </a:solidFill>
                <a:latin typeface="Arial Black" pitchFamily="34" charset="0"/>
                <a:cs typeface="Arial" pitchFamily="34" charset="0"/>
              </a:rPr>
              <a:t>W </a:t>
            </a:r>
            <a:r>
              <a:rPr lang="pl-PL" sz="1200" b="1" i="1" dirty="0">
                <a:solidFill>
                  <a:srgbClr val="0070C0"/>
                </a:solidFill>
                <a:latin typeface="Arial Black" pitchFamily="34" charset="0"/>
                <a:cs typeface="Arial" pitchFamily="34" charset="0"/>
              </a:rPr>
              <a:t>SZCZECIŃSKIM OBSZARZE </a:t>
            </a:r>
            <a:r>
              <a:rPr lang="pl-PL" sz="1200" b="1" i="1" dirty="0" smtClean="0">
                <a:solidFill>
                  <a:srgbClr val="0070C0"/>
                </a:solidFill>
                <a:latin typeface="Arial Black" pitchFamily="34" charset="0"/>
                <a:cs typeface="Arial" pitchFamily="34" charset="0"/>
              </a:rPr>
              <a:t>METROPOLITALNYM</a:t>
            </a:r>
          </a:p>
          <a:p>
            <a:pPr algn="ctr"/>
            <a:r>
              <a:rPr lang="pl-PL" sz="1200" b="1" i="1" dirty="0" smtClean="0">
                <a:solidFill>
                  <a:srgbClr val="C00000"/>
                </a:solidFill>
                <a:latin typeface="Arial Black" pitchFamily="34" charset="0"/>
                <a:cs typeface="Arial" pitchFamily="34" charset="0"/>
              </a:rPr>
              <a:t>Cel </a:t>
            </a:r>
            <a:r>
              <a:rPr lang="pl-PL" sz="1200" b="1" i="1" dirty="0">
                <a:solidFill>
                  <a:srgbClr val="C00000"/>
                </a:solidFill>
                <a:latin typeface="Arial Black" pitchFamily="34" charset="0"/>
                <a:cs typeface="Arial" pitchFamily="34" charset="0"/>
              </a:rPr>
              <a:t>operacyjny  </a:t>
            </a:r>
            <a:r>
              <a:rPr lang="pl-PL" sz="1200" b="1" i="1" dirty="0" smtClean="0">
                <a:solidFill>
                  <a:srgbClr val="C00000"/>
                </a:solidFill>
                <a:latin typeface="Arial Black" pitchFamily="34" charset="0"/>
                <a:cs typeface="Arial" pitchFamily="34" charset="0"/>
              </a:rPr>
              <a:t>5.</a:t>
            </a:r>
            <a:r>
              <a:rPr lang="pl-PL" sz="1200" b="1" i="1" dirty="0">
                <a:solidFill>
                  <a:srgbClr val="C00000"/>
                </a:solidFill>
                <a:latin typeface="Arial Black" pitchFamily="34" charset="0"/>
              </a:rPr>
              <a:t> Na głównych liniach komunikacyjnych takich jak Szczecin – Stargard Szczeciński, Szczecin – Goleniów, Szczecin – Gryfino główną  osią przewozów pasażerskich powinien być transport kolejowy </a:t>
            </a:r>
            <a:endParaRPr lang="pl-PL" sz="1200" b="1" i="1" dirty="0">
              <a:solidFill>
                <a:srgbClr val="C00000"/>
              </a:solidFill>
              <a:latin typeface="Arial Black" pitchFamily="34" charset="0"/>
              <a:cs typeface="Arial" pitchFamily="34" charset="0"/>
            </a:endParaRPr>
          </a:p>
          <a:p>
            <a:pPr algn="ctr"/>
            <a:r>
              <a:rPr lang="pl-PL" sz="1200" i="1" dirty="0" smtClean="0">
                <a:latin typeface="Arial Black" pitchFamily="34" charset="0"/>
              </a:rPr>
              <a:t>Kolej </a:t>
            </a:r>
            <a:r>
              <a:rPr lang="pl-PL" sz="1200" i="1" dirty="0">
                <a:latin typeface="Arial Black" pitchFamily="34" charset="0"/>
              </a:rPr>
              <a:t>regionalna jako oś transportu publicznego na kierunku Szczecin – </a:t>
            </a:r>
            <a:r>
              <a:rPr lang="pl-PL" sz="1200" i="1" dirty="0" smtClean="0">
                <a:latin typeface="Arial Black" pitchFamily="34" charset="0"/>
              </a:rPr>
              <a:t>Gryfino</a:t>
            </a:r>
            <a:endParaRPr lang="pl-PL" sz="1200" i="1" dirty="0">
              <a:latin typeface="Arial Black" pitchFamily="34" charset="0"/>
            </a:endParaRPr>
          </a:p>
          <a:p>
            <a:pPr algn="ctr"/>
            <a:endParaRPr lang="pl-PL" sz="1200" i="1" dirty="0"/>
          </a:p>
          <a:p>
            <a:pPr algn="ctr"/>
            <a:endParaRPr lang="pl-PL" sz="1200" i="1" dirty="0"/>
          </a:p>
        </p:txBody>
      </p:sp>
      <p:graphicFrame>
        <p:nvGraphicFramePr>
          <p:cNvPr id="3" name="Obiekt 2"/>
          <p:cNvGraphicFramePr>
            <a:graphicFrameLocks noChangeAspect="1"/>
          </p:cNvGraphicFramePr>
          <p:nvPr>
            <p:extLst>
              <p:ext uri="{D42A27DB-BD31-4B8C-83A1-F6EECF244321}">
                <p14:modId xmlns:p14="http://schemas.microsoft.com/office/powerpoint/2010/main" val="75141769"/>
              </p:ext>
            </p:extLst>
          </p:nvPr>
        </p:nvGraphicFramePr>
        <p:xfrm>
          <a:off x="2843808" y="1196752"/>
          <a:ext cx="4104456" cy="5157192"/>
        </p:xfrm>
        <a:graphic>
          <a:graphicData uri="http://schemas.openxmlformats.org/presentationml/2006/ole">
            <mc:AlternateContent xmlns:mc="http://schemas.openxmlformats.org/markup-compatibility/2006">
              <mc:Choice xmlns:v="urn:schemas-microsoft-com:vml" Requires="v">
                <p:oleObj spid="_x0000_s22591" name="Dokument" r:id="rId3" imgW="5918826" imgH="8559587" progId="Word.Document.12">
                  <p:embed/>
                </p:oleObj>
              </mc:Choice>
              <mc:Fallback>
                <p:oleObj name="Dokument" r:id="rId3" imgW="5918826" imgH="8559587" progId="Word.Document.12">
                  <p:embed/>
                  <p:pic>
                    <p:nvPicPr>
                      <p:cNvPr id="0" name=""/>
                      <p:cNvPicPr/>
                      <p:nvPr/>
                    </p:nvPicPr>
                    <p:blipFill>
                      <a:blip r:embed="rId4"/>
                      <a:stretch>
                        <a:fillRect/>
                      </a:stretch>
                    </p:blipFill>
                    <p:spPr>
                      <a:xfrm>
                        <a:off x="2843808" y="1196752"/>
                        <a:ext cx="4104456" cy="5157192"/>
                      </a:xfrm>
                      <a:prstGeom prst="rect">
                        <a:avLst/>
                      </a:prstGeom>
                    </p:spPr>
                  </p:pic>
                </p:oleObj>
              </mc:Fallback>
            </mc:AlternateContent>
          </a:graphicData>
        </a:graphic>
      </p:graphicFrame>
    </p:spTree>
    <p:extLst>
      <p:ext uri="{BB962C8B-B14F-4D97-AF65-F5344CB8AC3E}">
        <p14:creationId xmlns:p14="http://schemas.microsoft.com/office/powerpoint/2010/main" val="346716191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539552" y="188640"/>
            <a:ext cx="8064896" cy="5262979"/>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ROZWOJU </a:t>
            </a:r>
            <a:r>
              <a:rPr lang="pl-PL" sz="1200" b="1" i="1" dirty="0">
                <a:solidFill>
                  <a:srgbClr val="0070C0"/>
                </a:solidFill>
                <a:latin typeface="Arial Black" pitchFamily="34" charset="0"/>
                <a:cs typeface="Arial" pitchFamily="34" charset="0"/>
              </a:rPr>
              <a:t>TRANSPORTU </a:t>
            </a:r>
            <a:r>
              <a:rPr lang="pl-PL" sz="1200" b="1" i="1" dirty="0" smtClean="0">
                <a:solidFill>
                  <a:srgbClr val="0070C0"/>
                </a:solidFill>
                <a:latin typeface="Arial Black" pitchFamily="34" charset="0"/>
                <a:cs typeface="Arial" pitchFamily="34" charset="0"/>
              </a:rPr>
              <a:t>PUBLICZNEGO </a:t>
            </a:r>
            <a:r>
              <a:rPr lang="pl-PL" sz="1200" b="1" i="1" dirty="0">
                <a:solidFill>
                  <a:srgbClr val="0070C0"/>
                </a:solidFill>
                <a:latin typeface="Arial Black" pitchFamily="34" charset="0"/>
                <a:cs typeface="Arial" pitchFamily="34" charset="0"/>
              </a:rPr>
              <a:t>W SZCZECIŃSKIM OBSZARZE </a:t>
            </a:r>
            <a:r>
              <a:rPr lang="pl-PL" sz="1200" b="1" i="1" dirty="0" smtClean="0">
                <a:solidFill>
                  <a:srgbClr val="0070C0"/>
                </a:solidFill>
                <a:latin typeface="Arial Black" pitchFamily="34" charset="0"/>
                <a:cs typeface="Arial" pitchFamily="34" charset="0"/>
              </a:rPr>
              <a:t>METROPOLITALNYM</a:t>
            </a:r>
          </a:p>
          <a:p>
            <a:pPr algn="ctr"/>
            <a:endParaRPr lang="pl-PL" sz="1200" b="1" i="1" dirty="0">
              <a:solidFill>
                <a:srgbClr val="0070C0"/>
              </a:solidFill>
              <a:latin typeface="Arial Black" pitchFamily="34" charset="0"/>
              <a:cs typeface="Arial" pitchFamily="34" charset="0"/>
            </a:endParaRPr>
          </a:p>
          <a:p>
            <a:pPr algn="ctr"/>
            <a:r>
              <a:rPr lang="pl-PL" sz="1200" b="1" i="1" dirty="0">
                <a:solidFill>
                  <a:srgbClr val="C00000"/>
                </a:solidFill>
                <a:latin typeface="Arial Black" pitchFamily="34" charset="0"/>
                <a:cs typeface="Arial" pitchFamily="34" charset="0"/>
              </a:rPr>
              <a:t>Cel operacyjny  6.</a:t>
            </a:r>
            <a:r>
              <a:rPr lang="pl-PL" sz="1200" b="1" i="1" dirty="0">
                <a:solidFill>
                  <a:srgbClr val="C00000"/>
                </a:solidFill>
                <a:latin typeface="Arial Black" pitchFamily="34" charset="0"/>
              </a:rPr>
              <a:t>  Na linii komunikacyjnej Szczecin – Police należy stworzyć szybką kolej miejską łączącą centrum Szczecina z Policami i </a:t>
            </a:r>
            <a:r>
              <a:rPr lang="pl-PL" sz="1200" b="1" i="1" dirty="0" smtClean="0">
                <a:solidFill>
                  <a:srgbClr val="C00000"/>
                </a:solidFill>
                <a:latin typeface="Arial Black" pitchFamily="34" charset="0"/>
              </a:rPr>
              <a:t>Trzebieżą z </a:t>
            </a:r>
            <a:r>
              <a:rPr lang="pl-PL" sz="1200" b="1" i="1" dirty="0">
                <a:solidFill>
                  <a:srgbClr val="C00000"/>
                </a:solidFill>
                <a:latin typeface="Arial Black" pitchFamily="34" charset="0"/>
              </a:rPr>
              <a:t>możliwością wprowadzenia tramwaju dwusystemowego</a:t>
            </a:r>
            <a:endParaRPr lang="pl-PL" sz="1200" b="1" i="1" dirty="0">
              <a:solidFill>
                <a:srgbClr val="C00000"/>
              </a:solidFill>
              <a:latin typeface="Arial Black" pitchFamily="34" charset="0"/>
              <a:cs typeface="Arial" pitchFamily="34" charset="0"/>
            </a:endParaRPr>
          </a:p>
          <a:p>
            <a:pPr algn="ctr"/>
            <a:endParaRPr lang="pl-PL" sz="1200" b="1" i="1" dirty="0" smtClean="0">
              <a:solidFill>
                <a:srgbClr val="C00000"/>
              </a:solidFill>
              <a:latin typeface="Arial Black" pitchFamily="34" charset="0"/>
              <a:cs typeface="Arial" pitchFamily="34" charset="0"/>
            </a:endParaRPr>
          </a:p>
          <a:p>
            <a:pPr algn="ctr"/>
            <a:r>
              <a:rPr lang="pl-PL" sz="1200" b="1" i="1" dirty="0" smtClean="0">
                <a:latin typeface="Arial Black" pitchFamily="34" charset="0"/>
                <a:cs typeface="Arial" pitchFamily="34" charset="0"/>
              </a:rPr>
              <a:t>Transport publiczny na linii komunikacyjnej Szczecin – Police</a:t>
            </a:r>
          </a:p>
          <a:p>
            <a:pPr algn="ctr"/>
            <a:endParaRPr lang="pl-PL" sz="1200" b="1" i="1" dirty="0">
              <a:solidFill>
                <a:srgbClr val="C00000"/>
              </a:solidFill>
              <a:latin typeface="Arial Black" pitchFamily="34" charset="0"/>
              <a:cs typeface="Arial" pitchFamily="34" charset="0"/>
            </a:endParaRPr>
          </a:p>
          <a:p>
            <a:pPr marL="228600" indent="-228600">
              <a:buAutoNum type="arabicPeriod"/>
            </a:pPr>
            <a:r>
              <a:rPr lang="pl-PL" sz="1200" b="1" i="1" dirty="0" smtClean="0">
                <a:solidFill>
                  <a:srgbClr val="0070C0"/>
                </a:solidFill>
                <a:latin typeface="Arial Black" pitchFamily="34" charset="0"/>
                <a:cs typeface="Arial" pitchFamily="34" charset="0"/>
              </a:rPr>
              <a:t>Wyczerpujący się potencjał przewozów autobusowych;</a:t>
            </a:r>
          </a:p>
          <a:p>
            <a:endParaRPr lang="pl-PL" sz="1200" b="1" i="1" dirty="0" smtClean="0">
              <a:solidFill>
                <a:srgbClr val="0070C0"/>
              </a:solidFill>
              <a:latin typeface="Arial Black" pitchFamily="34" charset="0"/>
              <a:cs typeface="Arial" pitchFamily="34" charset="0"/>
            </a:endParaRPr>
          </a:p>
          <a:p>
            <a:r>
              <a:rPr lang="pl-PL" sz="1200" b="1" i="1" dirty="0" smtClean="0">
                <a:solidFill>
                  <a:srgbClr val="0070C0"/>
                </a:solidFill>
                <a:latin typeface="Arial Black" pitchFamily="34" charset="0"/>
                <a:cs typeface="Arial" pitchFamily="34" charset="0"/>
              </a:rPr>
              <a:t>2. Szansą jest transport szynowy w dwóch wariantach:</a:t>
            </a:r>
          </a:p>
          <a:p>
            <a:pPr marL="538163" indent="-269875">
              <a:buFont typeface="Arial" pitchFamily="34" charset="0"/>
              <a:buChar char="•"/>
            </a:pPr>
            <a:r>
              <a:rPr lang="pl-PL" sz="1200" b="1" i="1" dirty="0" smtClean="0">
                <a:solidFill>
                  <a:srgbClr val="0070C0"/>
                </a:solidFill>
                <a:latin typeface="Arial Black" pitchFamily="34" charset="0"/>
                <a:cs typeface="Arial" pitchFamily="34" charset="0"/>
              </a:rPr>
              <a:t>budowa linii  tramwajowej Szczecin – Police,</a:t>
            </a:r>
          </a:p>
          <a:p>
            <a:pPr marL="538163" indent="-269875">
              <a:buFont typeface="Arial" pitchFamily="34" charset="0"/>
              <a:buChar char="•"/>
            </a:pPr>
            <a:r>
              <a:rPr lang="pl-PL" sz="1200" b="1" i="1" dirty="0" smtClean="0">
                <a:solidFill>
                  <a:srgbClr val="0070C0"/>
                </a:solidFill>
                <a:latin typeface="Arial Black" pitchFamily="34" charset="0"/>
                <a:cs typeface="Arial" pitchFamily="34" charset="0"/>
              </a:rPr>
              <a:t>wykorzystanie istniejącej linii  kolejowej,</a:t>
            </a:r>
          </a:p>
          <a:p>
            <a:pPr marL="171450" indent="-171450">
              <a:buFont typeface="Arial" pitchFamily="34" charset="0"/>
              <a:buChar char="•"/>
            </a:pPr>
            <a:endParaRPr lang="pl-PL" sz="1200" b="1" i="1" dirty="0">
              <a:solidFill>
                <a:srgbClr val="0070C0"/>
              </a:solidFill>
              <a:latin typeface="Arial Black" pitchFamily="34" charset="0"/>
              <a:cs typeface="Arial" pitchFamily="34" charset="0"/>
            </a:endParaRPr>
          </a:p>
          <a:p>
            <a:r>
              <a:rPr lang="pl-PL" sz="1200" b="1" i="1" dirty="0" smtClean="0">
                <a:solidFill>
                  <a:srgbClr val="0070C0"/>
                </a:solidFill>
                <a:latin typeface="Arial Black" pitchFamily="34" charset="0"/>
                <a:cs typeface="Arial" pitchFamily="34" charset="0"/>
              </a:rPr>
              <a:t>3. Tańszym i bardziej realnym wariantem jest wykorzystanie istniejącej linii kolejowej;</a:t>
            </a:r>
          </a:p>
          <a:p>
            <a:endParaRPr lang="pl-PL" sz="1200" b="1" i="1" dirty="0">
              <a:solidFill>
                <a:srgbClr val="0070C0"/>
              </a:solidFill>
              <a:latin typeface="Arial Black" pitchFamily="34" charset="0"/>
              <a:cs typeface="Arial" pitchFamily="34" charset="0"/>
            </a:endParaRPr>
          </a:p>
          <a:p>
            <a:r>
              <a:rPr lang="pl-PL" sz="1200" b="1" i="1" dirty="0" smtClean="0">
                <a:solidFill>
                  <a:srgbClr val="0070C0"/>
                </a:solidFill>
                <a:latin typeface="Arial Black" pitchFamily="34" charset="0"/>
                <a:cs typeface="Arial" pitchFamily="34" charset="0"/>
              </a:rPr>
              <a:t>4. Aby przewozy kolejowe były atrakcyjne dla mieszkańców Szczecina i Polic należy:</a:t>
            </a:r>
          </a:p>
          <a:p>
            <a:pPr marL="538163" indent="-269875">
              <a:buFont typeface="Arial" pitchFamily="34" charset="0"/>
              <a:buChar char="•"/>
            </a:pPr>
            <a:r>
              <a:rPr lang="pl-PL" sz="1200" b="1" i="1" dirty="0" smtClean="0">
                <a:solidFill>
                  <a:srgbClr val="0070C0"/>
                </a:solidFill>
                <a:latin typeface="Arial Black" pitchFamily="34" charset="0"/>
                <a:cs typeface="Arial" pitchFamily="34" charset="0"/>
              </a:rPr>
              <a:t>zapewnić atrakcyjny czas przejazdu (20 – 25 min z Polic do Szczecina </a:t>
            </a:r>
            <a:r>
              <a:rPr lang="pl-PL" sz="1200" b="1" i="1" dirty="0" err="1" smtClean="0">
                <a:solidFill>
                  <a:srgbClr val="0070C0"/>
                </a:solidFill>
                <a:latin typeface="Arial Black" pitchFamily="34" charset="0"/>
                <a:cs typeface="Arial" pitchFamily="34" charset="0"/>
              </a:rPr>
              <a:t>Niebuszewa</a:t>
            </a:r>
            <a:r>
              <a:rPr lang="pl-PL" sz="1200" b="1" i="1" dirty="0" smtClean="0">
                <a:solidFill>
                  <a:srgbClr val="0070C0"/>
                </a:solidFill>
                <a:latin typeface="Arial Black" pitchFamily="34" charset="0"/>
                <a:cs typeface="Arial" pitchFamily="34" charset="0"/>
              </a:rPr>
              <a:t>,                 35 -40 min z Polic do Szczecina Głównego),</a:t>
            </a:r>
          </a:p>
          <a:p>
            <a:pPr marL="538163" indent="-269875">
              <a:buFont typeface="Arial" pitchFamily="34" charset="0"/>
              <a:buChar char="•"/>
            </a:pPr>
            <a:r>
              <a:rPr lang="pl-PL" sz="1200" b="1" i="1" dirty="0">
                <a:solidFill>
                  <a:srgbClr val="0070C0"/>
                </a:solidFill>
                <a:latin typeface="Arial Black" pitchFamily="34" charset="0"/>
                <a:cs typeface="Arial" pitchFamily="34" charset="0"/>
              </a:rPr>
              <a:t>c</a:t>
            </a:r>
            <a:r>
              <a:rPr lang="pl-PL" sz="1200" b="1" i="1" dirty="0" smtClean="0">
                <a:solidFill>
                  <a:srgbClr val="0070C0"/>
                </a:solidFill>
                <a:latin typeface="Arial Black" pitchFamily="34" charset="0"/>
                <a:cs typeface="Arial" pitchFamily="34" charset="0"/>
              </a:rPr>
              <a:t>zęstotliwość kursowania pociągów co  12 min w szczycie porannym                                         i popołudniowym,</a:t>
            </a:r>
          </a:p>
          <a:p>
            <a:pPr marL="538163" indent="-269875">
              <a:buFont typeface="Arial" pitchFamily="34" charset="0"/>
              <a:buChar char="•"/>
            </a:pPr>
            <a:r>
              <a:rPr lang="pl-PL" sz="1200" b="1" i="1" dirty="0" smtClean="0">
                <a:solidFill>
                  <a:srgbClr val="0070C0"/>
                </a:solidFill>
                <a:latin typeface="Arial Black" pitchFamily="34" charset="0"/>
                <a:cs typeface="Arial" pitchFamily="34" charset="0"/>
              </a:rPr>
              <a:t>nowoczesny tabor dostępny dla osób niepełnosprawnych,</a:t>
            </a:r>
          </a:p>
          <a:p>
            <a:pPr marL="538163" indent="-269875">
              <a:buFont typeface="Arial" pitchFamily="34" charset="0"/>
              <a:buChar char="•"/>
            </a:pPr>
            <a:r>
              <a:rPr lang="pl-PL" sz="1200" b="1" i="1" dirty="0">
                <a:solidFill>
                  <a:srgbClr val="0070C0"/>
                </a:solidFill>
                <a:latin typeface="Arial Black" pitchFamily="34" charset="0"/>
                <a:cs typeface="Arial" pitchFamily="34" charset="0"/>
              </a:rPr>
              <a:t>z</a:t>
            </a:r>
            <a:r>
              <a:rPr lang="pl-PL" sz="1200" b="1" i="1" dirty="0" smtClean="0">
                <a:solidFill>
                  <a:srgbClr val="0070C0"/>
                </a:solidFill>
                <a:latin typeface="Arial Black" pitchFamily="34" charset="0"/>
                <a:cs typeface="Arial" pitchFamily="34" charset="0"/>
              </a:rPr>
              <a:t>integrowane węzły i przystanki przesiadkowe,</a:t>
            </a:r>
          </a:p>
          <a:p>
            <a:pPr marL="538163" indent="-269875">
              <a:buFont typeface="Arial" pitchFamily="34" charset="0"/>
              <a:buChar char="•"/>
            </a:pPr>
            <a:r>
              <a:rPr lang="pl-PL" sz="1200" b="1" i="1" dirty="0">
                <a:solidFill>
                  <a:srgbClr val="0070C0"/>
                </a:solidFill>
                <a:latin typeface="Arial Black" pitchFamily="34" charset="0"/>
                <a:cs typeface="Arial" pitchFamily="34" charset="0"/>
              </a:rPr>
              <a:t>p</a:t>
            </a:r>
            <a:r>
              <a:rPr lang="pl-PL" sz="1200" b="1" i="1" dirty="0" smtClean="0">
                <a:solidFill>
                  <a:srgbClr val="0070C0"/>
                </a:solidFill>
                <a:latin typeface="Arial Black" pitchFamily="34" charset="0"/>
                <a:cs typeface="Arial" pitchFamily="34" charset="0"/>
              </a:rPr>
              <a:t>rzybliżenie kolei do osiedli mieszkaniowych w Policach,</a:t>
            </a:r>
          </a:p>
          <a:p>
            <a:pPr marL="538163" indent="-269875">
              <a:buFont typeface="Arial" pitchFamily="34" charset="0"/>
              <a:buChar char="•"/>
            </a:pPr>
            <a:r>
              <a:rPr lang="pl-PL" sz="1200" b="1" i="1" dirty="0">
                <a:solidFill>
                  <a:srgbClr val="0070C0"/>
                </a:solidFill>
                <a:latin typeface="Arial Black" pitchFamily="34" charset="0"/>
                <a:cs typeface="Arial" pitchFamily="34" charset="0"/>
              </a:rPr>
              <a:t>z</a:t>
            </a:r>
            <a:r>
              <a:rPr lang="pl-PL" sz="1200" b="1" i="1" dirty="0" smtClean="0">
                <a:solidFill>
                  <a:srgbClr val="0070C0"/>
                </a:solidFill>
                <a:latin typeface="Arial Black" pitchFamily="34" charset="0"/>
                <a:cs typeface="Arial" pitchFamily="34" charset="0"/>
              </a:rPr>
              <a:t>astosowanie tramwaju dwusystemowego.</a:t>
            </a:r>
          </a:p>
          <a:p>
            <a:pPr marL="171450" indent="-171450">
              <a:buFont typeface="Arial" pitchFamily="34" charset="0"/>
              <a:buChar char="•"/>
            </a:pPr>
            <a:endParaRPr lang="pl-PL" sz="1200" b="1" i="1" dirty="0">
              <a:solidFill>
                <a:srgbClr val="C00000"/>
              </a:solidFill>
              <a:latin typeface="Arial Black" pitchFamily="34" charset="0"/>
              <a:cs typeface="Arial" pitchFamily="34" charset="0"/>
            </a:endParaRPr>
          </a:p>
          <a:p>
            <a:pPr algn="ctr"/>
            <a:endParaRPr lang="pl-PL" sz="1200" i="1" dirty="0"/>
          </a:p>
        </p:txBody>
      </p:sp>
    </p:spTree>
    <p:extLst>
      <p:ext uri="{BB962C8B-B14F-4D97-AF65-F5344CB8AC3E}">
        <p14:creationId xmlns:p14="http://schemas.microsoft.com/office/powerpoint/2010/main" val="152411465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971600" y="188640"/>
            <a:ext cx="7272808" cy="4555093"/>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ROZWOJU TRANSPORTU PUBLICZNEGO W </a:t>
            </a:r>
            <a:r>
              <a:rPr lang="pl-PL" sz="1200" b="1" i="1" dirty="0">
                <a:solidFill>
                  <a:srgbClr val="0070C0"/>
                </a:solidFill>
                <a:latin typeface="Arial Black" pitchFamily="34" charset="0"/>
                <a:cs typeface="Arial" pitchFamily="34" charset="0"/>
              </a:rPr>
              <a:t>SZCZECIŃSKIM OBSZARZE </a:t>
            </a:r>
            <a:r>
              <a:rPr lang="pl-PL" sz="1200" b="1" i="1" dirty="0" smtClean="0">
                <a:solidFill>
                  <a:srgbClr val="0070C0"/>
                </a:solidFill>
                <a:latin typeface="Arial Black" pitchFamily="34" charset="0"/>
                <a:cs typeface="Arial" pitchFamily="34" charset="0"/>
              </a:rPr>
              <a:t>METROPOLITALNYM</a:t>
            </a:r>
          </a:p>
          <a:p>
            <a:pPr algn="ctr"/>
            <a:endParaRPr lang="pl-PL" sz="1400" b="1" dirty="0" smtClean="0">
              <a:solidFill>
                <a:srgbClr val="C00000"/>
              </a:solidFill>
              <a:latin typeface="Arial Black" pitchFamily="34" charset="0"/>
              <a:cs typeface="Arial" pitchFamily="34" charset="0"/>
            </a:endParaRPr>
          </a:p>
          <a:p>
            <a:pPr algn="ctr"/>
            <a:r>
              <a:rPr lang="pl-PL" sz="1200" b="1" i="1" dirty="0" smtClean="0">
                <a:solidFill>
                  <a:srgbClr val="C00000"/>
                </a:solidFill>
                <a:latin typeface="Arial Black" pitchFamily="34" charset="0"/>
                <a:cs typeface="Arial" pitchFamily="34" charset="0"/>
              </a:rPr>
              <a:t>Cel </a:t>
            </a:r>
            <a:r>
              <a:rPr lang="pl-PL" sz="1200" b="1" i="1" dirty="0">
                <a:solidFill>
                  <a:srgbClr val="C00000"/>
                </a:solidFill>
                <a:latin typeface="Arial Black" pitchFamily="34" charset="0"/>
                <a:cs typeface="Arial" pitchFamily="34" charset="0"/>
              </a:rPr>
              <a:t>operacyjny  </a:t>
            </a:r>
            <a:r>
              <a:rPr lang="pl-PL" sz="1200" b="1" i="1" dirty="0" smtClean="0">
                <a:solidFill>
                  <a:srgbClr val="C00000"/>
                </a:solidFill>
                <a:latin typeface="Arial Black" pitchFamily="34" charset="0"/>
                <a:cs typeface="Arial" pitchFamily="34" charset="0"/>
              </a:rPr>
              <a:t>6.</a:t>
            </a:r>
            <a:r>
              <a:rPr lang="pl-PL" sz="1200" b="1" i="1" dirty="0">
                <a:solidFill>
                  <a:srgbClr val="C00000"/>
                </a:solidFill>
                <a:latin typeface="Arial Black" pitchFamily="34" charset="0"/>
              </a:rPr>
              <a:t>  Na linii komunikacyjnej Szczecin – Police należy stworzyć szybką kolej miejską łączącą centrum Szczecina z Policami i Trzebieżą                                         z możliwością wprowadzenia tramwaju dwusystemowego</a:t>
            </a:r>
            <a:endParaRPr lang="pl-PL" sz="1200" b="1" i="1" dirty="0">
              <a:solidFill>
                <a:srgbClr val="C00000"/>
              </a:solidFill>
              <a:latin typeface="Arial Black" pitchFamily="34" charset="0"/>
              <a:cs typeface="Arial" pitchFamily="34" charset="0"/>
            </a:endParaRPr>
          </a:p>
          <a:p>
            <a:pPr algn="ctr"/>
            <a:endParaRPr lang="pl-PL" sz="1200" b="1" i="1" dirty="0">
              <a:solidFill>
                <a:srgbClr val="C00000"/>
              </a:solidFill>
              <a:latin typeface="Arial Black" pitchFamily="34" charset="0"/>
              <a:cs typeface="Arial" pitchFamily="34" charset="0"/>
            </a:endParaRPr>
          </a:p>
          <a:p>
            <a:pPr algn="ctr"/>
            <a:r>
              <a:rPr lang="pl-PL" sz="1200" b="1" i="1" dirty="0" smtClean="0">
                <a:latin typeface="Arial Black" pitchFamily="34" charset="0"/>
                <a:cs typeface="Arial" pitchFamily="34" charset="0"/>
              </a:rPr>
              <a:t>Szybka </a:t>
            </a:r>
            <a:r>
              <a:rPr lang="pl-PL" sz="1200" b="1" i="1" dirty="0">
                <a:latin typeface="Arial Black" pitchFamily="34" charset="0"/>
                <a:cs typeface="Arial" pitchFamily="34" charset="0"/>
              </a:rPr>
              <a:t>Kolej Miejska na linii komunikacyjnej Szczecin – </a:t>
            </a:r>
            <a:r>
              <a:rPr lang="pl-PL" sz="1200" b="1" i="1" dirty="0" smtClean="0">
                <a:latin typeface="Arial Black" pitchFamily="34" charset="0"/>
                <a:cs typeface="Arial" pitchFamily="34" charset="0"/>
              </a:rPr>
              <a:t>Police</a:t>
            </a:r>
          </a:p>
          <a:p>
            <a:pPr algn="ctr"/>
            <a:endParaRPr lang="pl-PL" sz="1200" b="1" i="1" dirty="0" smtClean="0">
              <a:solidFill>
                <a:srgbClr val="C00000"/>
              </a:solidFill>
              <a:latin typeface="Arial Black" pitchFamily="34" charset="0"/>
              <a:cs typeface="Arial" pitchFamily="34" charset="0"/>
            </a:endParaRPr>
          </a:p>
          <a:p>
            <a:pPr algn="ctr"/>
            <a:endParaRPr lang="pl-PL" sz="1200" b="1" i="1" dirty="0">
              <a:solidFill>
                <a:srgbClr val="C00000"/>
              </a:solidFill>
              <a:latin typeface="Arial Black" pitchFamily="34" charset="0"/>
              <a:cs typeface="Arial" pitchFamily="34" charset="0"/>
            </a:endParaRPr>
          </a:p>
          <a:p>
            <a:pPr marL="447675" indent="-447675">
              <a:lnSpc>
                <a:spcPct val="150000"/>
              </a:lnSpc>
              <a:buFont typeface="+mj-lt"/>
              <a:buAutoNum type="arabicPeriod"/>
            </a:pPr>
            <a:r>
              <a:rPr lang="pl-PL" sz="1600" b="1" i="1" dirty="0" smtClean="0">
                <a:solidFill>
                  <a:srgbClr val="0070C0"/>
                </a:solidFill>
                <a:latin typeface="Arial Black" pitchFamily="34" charset="0"/>
                <a:cs typeface="Arial" pitchFamily="34" charset="0"/>
              </a:rPr>
              <a:t>Modernizacja linii kolejowej nr 406,</a:t>
            </a:r>
          </a:p>
          <a:p>
            <a:pPr marL="447675" indent="-447675">
              <a:lnSpc>
                <a:spcPct val="150000"/>
              </a:lnSpc>
              <a:buFont typeface="+mj-lt"/>
              <a:buAutoNum type="arabicPeriod"/>
            </a:pPr>
            <a:r>
              <a:rPr lang="pl-PL" sz="1600" b="1" i="1" dirty="0" smtClean="0">
                <a:solidFill>
                  <a:srgbClr val="0070C0"/>
                </a:solidFill>
                <a:latin typeface="Arial Black" pitchFamily="34" charset="0"/>
                <a:cs typeface="Arial" pitchFamily="34" charset="0"/>
              </a:rPr>
              <a:t>Zakup nowoczesnego taboru kolejowego i tramwajowego,</a:t>
            </a:r>
          </a:p>
          <a:p>
            <a:pPr marL="447675" indent="-447675">
              <a:lnSpc>
                <a:spcPct val="150000"/>
              </a:lnSpc>
              <a:buFont typeface="+mj-lt"/>
              <a:buAutoNum type="arabicPeriod"/>
            </a:pPr>
            <a:r>
              <a:rPr lang="pl-PL" sz="1600" b="1" i="1" dirty="0" smtClean="0">
                <a:solidFill>
                  <a:srgbClr val="0070C0"/>
                </a:solidFill>
                <a:latin typeface="Arial Black" pitchFamily="34" charset="0"/>
                <a:cs typeface="Arial" pitchFamily="34" charset="0"/>
              </a:rPr>
              <a:t>Budowa węzłów i przystanków przesiadkowych,</a:t>
            </a:r>
          </a:p>
          <a:p>
            <a:pPr marL="447675" indent="-447675">
              <a:lnSpc>
                <a:spcPct val="150000"/>
              </a:lnSpc>
              <a:buFont typeface="+mj-lt"/>
              <a:buAutoNum type="arabicPeriod"/>
            </a:pPr>
            <a:r>
              <a:rPr lang="pl-PL" sz="1600" b="1" i="1" dirty="0" smtClean="0">
                <a:solidFill>
                  <a:srgbClr val="C00000"/>
                </a:solidFill>
                <a:latin typeface="Arial Black" pitchFamily="34" charset="0"/>
                <a:cs typeface="Arial" pitchFamily="34" charset="0"/>
              </a:rPr>
              <a:t>Budowa linii kolejowej na Osiedle Chemik w Policach,</a:t>
            </a:r>
          </a:p>
          <a:p>
            <a:pPr marL="447675" indent="-447675">
              <a:lnSpc>
                <a:spcPct val="150000"/>
              </a:lnSpc>
              <a:buFont typeface="+mj-lt"/>
              <a:buAutoNum type="arabicPeriod"/>
            </a:pPr>
            <a:r>
              <a:rPr lang="pl-PL" sz="1600" b="1" i="1" dirty="0" smtClean="0">
                <a:solidFill>
                  <a:srgbClr val="C00000"/>
                </a:solidFill>
                <a:latin typeface="Arial Black" pitchFamily="34" charset="0"/>
                <a:cs typeface="Arial" pitchFamily="34" charset="0"/>
              </a:rPr>
              <a:t>Połączenie sieci kolejowej z siecią tramwajową Szczecina   z wprowadzeniem tramwaju dwusystemowego.</a:t>
            </a:r>
            <a:endParaRPr lang="pl-PL" sz="1600" b="1" i="1" dirty="0">
              <a:solidFill>
                <a:srgbClr val="C00000"/>
              </a:solidFill>
              <a:latin typeface="Arial Black" pitchFamily="34" charset="0"/>
              <a:cs typeface="Arial" pitchFamily="34" charset="0"/>
            </a:endParaRPr>
          </a:p>
          <a:p>
            <a:pPr algn="ctr"/>
            <a:endParaRPr lang="pl-PL" sz="1200" b="1" i="1" dirty="0">
              <a:solidFill>
                <a:srgbClr val="C00000"/>
              </a:solidFill>
              <a:latin typeface="Arial Black" pitchFamily="34" charset="0"/>
              <a:cs typeface="Arial" pitchFamily="34" charset="0"/>
            </a:endParaRPr>
          </a:p>
          <a:p>
            <a:pPr algn="ctr"/>
            <a:endParaRPr lang="pl-PL" sz="1200" i="1" dirty="0"/>
          </a:p>
        </p:txBody>
      </p:sp>
    </p:spTree>
    <p:extLst>
      <p:ext uri="{BB962C8B-B14F-4D97-AF65-F5344CB8AC3E}">
        <p14:creationId xmlns:p14="http://schemas.microsoft.com/office/powerpoint/2010/main" val="33787950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988078" y="260648"/>
            <a:ext cx="7272808" cy="461665"/>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a:t>
            </a:r>
            <a:r>
              <a:rPr lang="pl-PL" sz="1200" b="1" i="1" dirty="0" smtClean="0">
                <a:solidFill>
                  <a:srgbClr val="0070C0"/>
                </a:solidFill>
                <a:latin typeface="Arial Black" pitchFamily="34" charset="0"/>
                <a:cs typeface="Arial" pitchFamily="34" charset="0"/>
              </a:rPr>
              <a:t>PUBLICZNEGO W </a:t>
            </a:r>
            <a:r>
              <a:rPr lang="pl-PL" sz="1200" b="1" i="1" dirty="0">
                <a:solidFill>
                  <a:srgbClr val="0070C0"/>
                </a:solidFill>
                <a:latin typeface="Arial Black" pitchFamily="34" charset="0"/>
                <a:cs typeface="Arial" pitchFamily="34" charset="0"/>
              </a:rPr>
              <a:t>SZCZECIŃSKIM OBSZARZE METROPOLITALNYM</a:t>
            </a:r>
            <a:endParaRPr lang="pl-PL" sz="1200" i="1" dirty="0"/>
          </a:p>
        </p:txBody>
      </p:sp>
      <p:sp>
        <p:nvSpPr>
          <p:cNvPr id="3" name="Prostokąt 2"/>
          <p:cNvSpPr/>
          <p:nvPr/>
        </p:nvSpPr>
        <p:spPr>
          <a:xfrm>
            <a:off x="619799" y="1052736"/>
            <a:ext cx="8009366" cy="5478423"/>
          </a:xfrm>
          <a:prstGeom prst="rect">
            <a:avLst/>
          </a:prstGeom>
        </p:spPr>
        <p:txBody>
          <a:bodyPr wrap="square">
            <a:spAutoFit/>
          </a:bodyPr>
          <a:lstStyle/>
          <a:p>
            <a:endParaRPr lang="pl-PL" dirty="0"/>
          </a:p>
          <a:p>
            <a:pPr algn="ctr"/>
            <a:r>
              <a:rPr lang="pl-PL" sz="2000" b="1" dirty="0">
                <a:solidFill>
                  <a:srgbClr val="C00000"/>
                </a:solidFill>
                <a:latin typeface="Arial Black" pitchFamily="34" charset="0"/>
                <a:cs typeface="Arial" pitchFamily="34" charset="0"/>
              </a:rPr>
              <a:t>Metoda opracowania </a:t>
            </a:r>
            <a:endParaRPr lang="pl-PL" sz="2000" b="1" dirty="0" smtClean="0">
              <a:solidFill>
                <a:srgbClr val="C00000"/>
              </a:solidFill>
              <a:latin typeface="Arial Black" pitchFamily="34" charset="0"/>
              <a:cs typeface="Arial" pitchFamily="34" charset="0"/>
            </a:endParaRPr>
          </a:p>
          <a:p>
            <a:pPr algn="ctr"/>
            <a:endParaRPr lang="pl-PL" sz="2000" b="1" dirty="0">
              <a:solidFill>
                <a:srgbClr val="C00000"/>
              </a:solidFill>
              <a:latin typeface="Arial Black" pitchFamily="34" charset="0"/>
              <a:cs typeface="Arial" pitchFamily="34" charset="0"/>
            </a:endParaRPr>
          </a:p>
          <a:p>
            <a:pPr algn="ctr"/>
            <a:r>
              <a:rPr lang="pl-PL" sz="1600" b="1" dirty="0">
                <a:latin typeface="Arial Black" pitchFamily="34" charset="0"/>
                <a:cs typeface="Arial" pitchFamily="34" charset="0"/>
              </a:rPr>
              <a:t>Metodologia opracowania dokumentu oparta była na następujących działaniach: </a:t>
            </a:r>
            <a:endParaRPr lang="pl-PL" sz="1600" b="1" dirty="0" smtClean="0">
              <a:latin typeface="Arial Black" pitchFamily="34" charset="0"/>
              <a:cs typeface="Arial" pitchFamily="34" charset="0"/>
            </a:endParaRPr>
          </a:p>
          <a:p>
            <a:pPr algn="ctr"/>
            <a:endParaRPr lang="pl-PL" sz="2000" b="1" dirty="0">
              <a:latin typeface="Arial Black" pitchFamily="34" charset="0"/>
              <a:cs typeface="Arial" pitchFamily="34" charset="0"/>
            </a:endParaRPr>
          </a:p>
          <a:p>
            <a:pPr marL="342900" indent="-342900" algn="just">
              <a:buFont typeface="Arial" pitchFamily="34" charset="0"/>
              <a:buChar char="•"/>
            </a:pPr>
            <a:r>
              <a:rPr lang="pl-PL" sz="1200" b="1" dirty="0" smtClean="0">
                <a:latin typeface="Arial Black" pitchFamily="34" charset="0"/>
                <a:cs typeface="Arial" pitchFamily="34" charset="0"/>
              </a:rPr>
              <a:t>analizie </a:t>
            </a:r>
            <a:r>
              <a:rPr lang="pl-PL" sz="1200" b="1" dirty="0">
                <a:latin typeface="Arial Black" pitchFamily="34" charset="0"/>
                <a:cs typeface="Arial" pitchFamily="34" charset="0"/>
              </a:rPr>
              <a:t>uwarunkowań prawnych obowiązujących dla transportu publicznego, </a:t>
            </a:r>
            <a:endParaRPr lang="pl-PL" sz="1200" b="1" dirty="0" smtClean="0">
              <a:latin typeface="Arial Black" pitchFamily="34" charset="0"/>
              <a:cs typeface="Arial" pitchFamily="34" charset="0"/>
            </a:endParaRPr>
          </a:p>
          <a:p>
            <a:pPr algn="just"/>
            <a:endParaRPr lang="pl-PL" sz="1200" b="1" dirty="0">
              <a:latin typeface="Arial Black" pitchFamily="34" charset="0"/>
              <a:cs typeface="Arial" pitchFamily="34" charset="0"/>
            </a:endParaRPr>
          </a:p>
          <a:p>
            <a:pPr marL="342900" indent="-342900" algn="just">
              <a:buFont typeface="Arial" pitchFamily="34" charset="0"/>
              <a:buChar char="•"/>
            </a:pPr>
            <a:r>
              <a:rPr lang="pl-PL" sz="1200" b="1" dirty="0" smtClean="0">
                <a:latin typeface="Arial Black" pitchFamily="34" charset="0"/>
                <a:cs typeface="Arial" pitchFamily="34" charset="0"/>
              </a:rPr>
              <a:t>analizie </a:t>
            </a:r>
            <a:r>
              <a:rPr lang="pl-PL" sz="1200" b="1" dirty="0">
                <a:latin typeface="Arial Black" pitchFamily="34" charset="0"/>
                <a:cs typeface="Arial" pitchFamily="34" charset="0"/>
              </a:rPr>
              <a:t>dokumentów strategicznych i planistycznych obowiązujących we wszystkich gminach i powiatach tworzących Szczeciński Obszar Metropolitalny a także </a:t>
            </a:r>
            <a:r>
              <a:rPr lang="pl-PL" sz="1200" b="1" dirty="0" smtClean="0">
                <a:latin typeface="Arial Black" pitchFamily="34" charset="0"/>
                <a:cs typeface="Arial" pitchFamily="34" charset="0"/>
              </a:rPr>
              <a:t>krajowych                   </a:t>
            </a:r>
            <a:r>
              <a:rPr lang="pl-PL" sz="1200" b="1" dirty="0">
                <a:latin typeface="Arial Black" pitchFamily="34" charset="0"/>
                <a:cs typeface="Arial" pitchFamily="34" charset="0"/>
              </a:rPr>
              <a:t>i wojewódzkich dokumentów strategicznych, </a:t>
            </a:r>
            <a:endParaRPr lang="pl-PL" sz="1200" b="1" dirty="0" smtClean="0">
              <a:latin typeface="Arial Black" pitchFamily="34" charset="0"/>
              <a:cs typeface="Arial" pitchFamily="34" charset="0"/>
            </a:endParaRPr>
          </a:p>
          <a:p>
            <a:pPr algn="just"/>
            <a:endParaRPr lang="pl-PL" sz="1200" b="1" dirty="0" smtClean="0">
              <a:latin typeface="Arial Black" pitchFamily="34" charset="0"/>
              <a:cs typeface="Arial" pitchFamily="34" charset="0"/>
            </a:endParaRPr>
          </a:p>
          <a:p>
            <a:pPr marL="342900" indent="-342900" algn="just">
              <a:buFont typeface="Arial" pitchFamily="34" charset="0"/>
              <a:buChar char="•"/>
            </a:pPr>
            <a:r>
              <a:rPr lang="pl-PL" sz="1200" b="1" dirty="0" smtClean="0">
                <a:latin typeface="Arial Black" pitchFamily="34" charset="0"/>
                <a:cs typeface="Arial" pitchFamily="34" charset="0"/>
              </a:rPr>
              <a:t>merytorycznych konsultacjach na </a:t>
            </a:r>
            <a:r>
              <a:rPr lang="pl-PL" sz="1200" b="1" dirty="0">
                <a:latin typeface="Arial Black" pitchFamily="34" charset="0"/>
                <a:cs typeface="Arial" pitchFamily="34" charset="0"/>
              </a:rPr>
              <a:t>szczeblu wszystkich urzędów </a:t>
            </a:r>
            <a:r>
              <a:rPr lang="pl-PL" sz="1200" b="1" dirty="0" smtClean="0">
                <a:latin typeface="Arial Black" pitchFamily="34" charset="0"/>
                <a:cs typeface="Arial" pitchFamily="34" charset="0"/>
              </a:rPr>
              <a:t>gminnych</a:t>
            </a:r>
            <a:r>
              <a:rPr lang="pl-PL" sz="1200" b="1" dirty="0">
                <a:latin typeface="Arial Black" pitchFamily="34" charset="0"/>
                <a:cs typeface="Arial" pitchFamily="34" charset="0"/>
              </a:rPr>
              <a:t> </a:t>
            </a:r>
            <a:r>
              <a:rPr lang="pl-PL" sz="1200" b="1" dirty="0" smtClean="0">
                <a:latin typeface="Arial Black" pitchFamily="34" charset="0"/>
                <a:cs typeface="Arial" pitchFamily="34" charset="0"/>
              </a:rPr>
              <a:t>Szczecińskiego Obszaru Metropolitalnego,</a:t>
            </a:r>
          </a:p>
          <a:p>
            <a:pPr algn="just"/>
            <a:r>
              <a:rPr lang="pl-PL" sz="1200" b="1" dirty="0" smtClean="0">
                <a:latin typeface="Arial Black" pitchFamily="34" charset="0"/>
                <a:cs typeface="Arial" pitchFamily="34" charset="0"/>
              </a:rPr>
              <a:t> </a:t>
            </a:r>
            <a:endParaRPr lang="pl-PL" sz="1200" b="1" dirty="0">
              <a:latin typeface="Arial Black" pitchFamily="34" charset="0"/>
              <a:cs typeface="Arial" pitchFamily="34" charset="0"/>
            </a:endParaRPr>
          </a:p>
          <a:p>
            <a:pPr marL="342900" indent="-342900" algn="just">
              <a:buFont typeface="Arial" pitchFamily="34" charset="0"/>
              <a:buChar char="•"/>
            </a:pPr>
            <a:r>
              <a:rPr lang="pl-PL" sz="1200" b="1" dirty="0" smtClean="0">
                <a:latin typeface="Arial Black" pitchFamily="34" charset="0"/>
                <a:cs typeface="Arial" pitchFamily="34" charset="0"/>
              </a:rPr>
              <a:t>konsultacji </a:t>
            </a:r>
            <a:r>
              <a:rPr lang="pl-PL" sz="1200" b="1" dirty="0">
                <a:latin typeface="Arial Black" pitchFamily="34" charset="0"/>
                <a:cs typeface="Arial" pitchFamily="34" charset="0"/>
              </a:rPr>
              <a:t>w Starostwach Powiatowych </a:t>
            </a:r>
            <a:r>
              <a:rPr lang="pl-PL" sz="1200" b="1" dirty="0" smtClean="0">
                <a:latin typeface="Arial Black" pitchFamily="34" charset="0"/>
                <a:cs typeface="Arial" pitchFamily="34" charset="0"/>
              </a:rPr>
              <a:t>obejmujących gminy SOM i </a:t>
            </a:r>
            <a:r>
              <a:rPr lang="pl-PL" sz="1200" b="1" dirty="0">
                <a:latin typeface="Arial Black" pitchFamily="34" charset="0"/>
                <a:cs typeface="Arial" pitchFamily="34" charset="0"/>
              </a:rPr>
              <a:t>Urzędzie Marszałkowskim, </a:t>
            </a:r>
            <a:endParaRPr lang="pl-PL" sz="1200" b="1" dirty="0" smtClean="0">
              <a:latin typeface="Arial Black" pitchFamily="34" charset="0"/>
              <a:cs typeface="Arial" pitchFamily="34" charset="0"/>
            </a:endParaRPr>
          </a:p>
          <a:p>
            <a:pPr algn="just"/>
            <a:endParaRPr lang="pl-PL" sz="1200" b="1" dirty="0">
              <a:latin typeface="Arial Black" pitchFamily="34" charset="0"/>
              <a:cs typeface="Arial" pitchFamily="34" charset="0"/>
            </a:endParaRPr>
          </a:p>
          <a:p>
            <a:pPr marL="342900" indent="-342900" algn="just">
              <a:buFont typeface="Arial" pitchFamily="34" charset="0"/>
              <a:buChar char="•"/>
            </a:pPr>
            <a:r>
              <a:rPr lang="pl-PL" sz="1200" b="1" dirty="0" smtClean="0">
                <a:latin typeface="Arial Black" pitchFamily="34" charset="0"/>
                <a:cs typeface="Arial" pitchFamily="34" charset="0"/>
              </a:rPr>
              <a:t>analizie </a:t>
            </a:r>
            <a:r>
              <a:rPr lang="pl-PL" sz="1200" b="1" dirty="0">
                <a:latin typeface="Arial Black" pitchFamily="34" charset="0"/>
                <a:cs typeface="Arial" pitchFamily="34" charset="0"/>
              </a:rPr>
              <a:t>rozwiązań dotyczących transportu </a:t>
            </a:r>
            <a:r>
              <a:rPr lang="pl-PL" sz="1200" b="1" dirty="0" smtClean="0">
                <a:latin typeface="Arial Black" pitchFamily="34" charset="0"/>
                <a:cs typeface="Arial" pitchFamily="34" charset="0"/>
              </a:rPr>
              <a:t>publicznego w </a:t>
            </a:r>
            <a:r>
              <a:rPr lang="pl-PL" sz="1200" b="1" dirty="0">
                <a:latin typeface="Arial Black" pitchFamily="34" charset="0"/>
                <a:cs typeface="Arial" pitchFamily="34" charset="0"/>
              </a:rPr>
              <a:t>innych obszarach metropolitalnych w Polsce a </a:t>
            </a:r>
            <a:r>
              <a:rPr lang="pl-PL" sz="1200" b="1" dirty="0" smtClean="0">
                <a:latin typeface="Arial Black" pitchFamily="34" charset="0"/>
                <a:cs typeface="Arial" pitchFamily="34" charset="0"/>
              </a:rPr>
              <a:t>także w </a:t>
            </a:r>
            <a:r>
              <a:rPr lang="pl-PL" sz="1200" b="1" dirty="0">
                <a:latin typeface="Arial Black" pitchFamily="34" charset="0"/>
                <a:cs typeface="Arial" pitchFamily="34" charset="0"/>
              </a:rPr>
              <a:t>państwach Unii Europejskiej </a:t>
            </a:r>
            <a:r>
              <a:rPr lang="pl-PL" sz="1200" b="1" dirty="0" smtClean="0">
                <a:latin typeface="Arial Black" pitchFamily="34" charset="0"/>
                <a:cs typeface="Arial" pitchFamily="34" charset="0"/>
              </a:rPr>
              <a:t>.</a:t>
            </a:r>
          </a:p>
          <a:p>
            <a:pPr marL="342900" indent="-342900" algn="just">
              <a:buFont typeface="Arial" pitchFamily="34" charset="0"/>
              <a:buChar char="•"/>
            </a:pPr>
            <a:endParaRPr lang="pl-PL" sz="1200" b="1" dirty="0">
              <a:latin typeface="Arial Black" pitchFamily="34" charset="0"/>
              <a:cs typeface="Arial" pitchFamily="34" charset="0"/>
            </a:endParaRPr>
          </a:p>
          <a:p>
            <a:pPr marL="342900" indent="-342900" algn="just">
              <a:buFont typeface="Arial" pitchFamily="34" charset="0"/>
              <a:buChar char="•"/>
            </a:pPr>
            <a:r>
              <a:rPr lang="pl-PL" sz="1200" b="1" dirty="0">
                <a:latin typeface="Arial Black" pitchFamily="34" charset="0"/>
                <a:cs typeface="Arial" pitchFamily="34" charset="0"/>
              </a:rPr>
              <a:t>analizie obecnego stanu transportu publicznego w </a:t>
            </a:r>
            <a:r>
              <a:rPr lang="pl-PL" sz="1200" b="1" dirty="0" smtClean="0">
                <a:latin typeface="Arial Black" pitchFamily="34" charset="0"/>
                <a:cs typeface="Arial" pitchFamily="34" charset="0"/>
              </a:rPr>
              <a:t>gminach SOM,</a:t>
            </a:r>
          </a:p>
          <a:p>
            <a:pPr marL="342900" indent="-342900" algn="just">
              <a:buFont typeface="Arial" pitchFamily="34" charset="0"/>
              <a:buChar char="•"/>
            </a:pPr>
            <a:endParaRPr lang="pl-PL" sz="1200" b="1" dirty="0">
              <a:latin typeface="Arial Black" pitchFamily="34" charset="0"/>
              <a:cs typeface="Arial" pitchFamily="34" charset="0"/>
            </a:endParaRPr>
          </a:p>
          <a:p>
            <a:pPr marL="342900" indent="-342900" algn="just">
              <a:buFont typeface="Arial" pitchFamily="34" charset="0"/>
              <a:buChar char="•"/>
            </a:pPr>
            <a:r>
              <a:rPr lang="pl-PL" sz="1200" b="1" dirty="0">
                <a:latin typeface="Arial Black" pitchFamily="34" charset="0"/>
                <a:cs typeface="Arial" pitchFamily="34" charset="0"/>
              </a:rPr>
              <a:t>a</a:t>
            </a:r>
            <a:r>
              <a:rPr lang="pl-PL" sz="1200" b="1" dirty="0" smtClean="0">
                <a:latin typeface="Arial Black" pitchFamily="34" charset="0"/>
                <a:cs typeface="Arial" pitchFamily="34" charset="0"/>
              </a:rPr>
              <a:t>nalizie zmian społeczno-gospodarczych mających wpływ na transport publiczny.</a:t>
            </a:r>
            <a:endParaRPr lang="pl-PL" sz="1200" b="1" dirty="0">
              <a:latin typeface="Arial Black" pitchFamily="34" charset="0"/>
              <a:cs typeface="Arial" pitchFamily="34" charset="0"/>
            </a:endParaRPr>
          </a:p>
          <a:p>
            <a:pPr algn="just"/>
            <a:endParaRPr lang="pl-PL" sz="1200" b="1" dirty="0">
              <a:latin typeface="Arial Black" pitchFamily="34" charset="0"/>
              <a:cs typeface="Arial" pitchFamily="34" charset="0"/>
            </a:endParaRPr>
          </a:p>
          <a:p>
            <a:pPr marL="342900" indent="-342900" algn="just">
              <a:buFont typeface="Arial" pitchFamily="34" charset="0"/>
              <a:buChar char="•"/>
            </a:pPr>
            <a:endParaRPr lang="pl-PL" sz="1200" b="1" dirty="0">
              <a:latin typeface="Arial Black" pitchFamily="34" charset="0"/>
              <a:cs typeface="Arial" pitchFamily="34" charset="0"/>
            </a:endParaRPr>
          </a:p>
        </p:txBody>
      </p:sp>
    </p:spTree>
    <p:extLst>
      <p:ext uri="{BB962C8B-B14F-4D97-AF65-F5344CB8AC3E}">
        <p14:creationId xmlns:p14="http://schemas.microsoft.com/office/powerpoint/2010/main" val="256456244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331640" y="188640"/>
            <a:ext cx="6912768" cy="1569660"/>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a:t>
            </a:r>
            <a:r>
              <a:rPr lang="pl-PL" sz="1200" b="1" i="1" dirty="0" smtClean="0">
                <a:solidFill>
                  <a:srgbClr val="0070C0"/>
                </a:solidFill>
                <a:latin typeface="Arial Black" pitchFamily="34" charset="0"/>
                <a:cs typeface="Arial" pitchFamily="34" charset="0"/>
              </a:rPr>
              <a:t>PUBLICZNEGO </a:t>
            </a:r>
            <a:r>
              <a:rPr lang="pl-PL" sz="1200" b="1" i="1" dirty="0">
                <a:solidFill>
                  <a:srgbClr val="0070C0"/>
                </a:solidFill>
                <a:latin typeface="Arial Black" pitchFamily="34" charset="0"/>
                <a:cs typeface="Arial" pitchFamily="34" charset="0"/>
              </a:rPr>
              <a:t>W SZCZECIŃSKIM OBSZARZE </a:t>
            </a:r>
            <a:r>
              <a:rPr lang="pl-PL" sz="1200" b="1" i="1" dirty="0" smtClean="0">
                <a:solidFill>
                  <a:srgbClr val="0070C0"/>
                </a:solidFill>
                <a:latin typeface="Arial Black" pitchFamily="34" charset="0"/>
                <a:cs typeface="Arial" pitchFamily="34" charset="0"/>
              </a:rPr>
              <a:t>METROPOLITALNYM</a:t>
            </a:r>
          </a:p>
          <a:p>
            <a:pPr algn="ctr"/>
            <a:endParaRPr lang="pl-PL" sz="1200" b="1" i="1" dirty="0" smtClean="0">
              <a:solidFill>
                <a:srgbClr val="0070C0"/>
              </a:solidFill>
              <a:latin typeface="Arial Black" pitchFamily="34" charset="0"/>
              <a:cs typeface="Arial" pitchFamily="34" charset="0"/>
            </a:endParaRPr>
          </a:p>
          <a:p>
            <a:pPr algn="ctr"/>
            <a:r>
              <a:rPr lang="pl-PL" sz="1200" b="1" i="1" dirty="0" smtClean="0">
                <a:solidFill>
                  <a:srgbClr val="C00000"/>
                </a:solidFill>
                <a:latin typeface="Arial Black" pitchFamily="34" charset="0"/>
                <a:cs typeface="Arial" pitchFamily="34" charset="0"/>
              </a:rPr>
              <a:t>Cel </a:t>
            </a:r>
            <a:r>
              <a:rPr lang="pl-PL" sz="1200" b="1" i="1" dirty="0">
                <a:solidFill>
                  <a:srgbClr val="C00000"/>
                </a:solidFill>
                <a:latin typeface="Arial Black" pitchFamily="34" charset="0"/>
                <a:cs typeface="Arial" pitchFamily="34" charset="0"/>
              </a:rPr>
              <a:t>operacyjny  </a:t>
            </a:r>
            <a:r>
              <a:rPr lang="pl-PL" sz="1200" b="1" i="1" dirty="0" smtClean="0">
                <a:solidFill>
                  <a:srgbClr val="C00000"/>
                </a:solidFill>
                <a:latin typeface="Arial Black" pitchFamily="34" charset="0"/>
                <a:cs typeface="Arial" pitchFamily="34" charset="0"/>
              </a:rPr>
              <a:t>6.</a:t>
            </a:r>
            <a:r>
              <a:rPr lang="pl-PL" sz="1200" b="1" i="1" dirty="0">
                <a:solidFill>
                  <a:srgbClr val="C00000"/>
                </a:solidFill>
                <a:latin typeface="Arial Black" pitchFamily="34" charset="0"/>
              </a:rPr>
              <a:t>  Na linii komunikacyjnej Szczecin – Police należy stworzyć szybką kolej miejską łączącą centrum Szczecina z Policami i Trzebieżą                                         z możliwością wprowadzenia tramwaju dwusystemowego</a:t>
            </a:r>
            <a:endParaRPr lang="pl-PL" sz="1200" b="1" i="1" dirty="0">
              <a:solidFill>
                <a:srgbClr val="C00000"/>
              </a:solidFill>
              <a:latin typeface="Arial Black" pitchFamily="34" charset="0"/>
              <a:cs typeface="Arial" pitchFamily="34" charset="0"/>
            </a:endParaRPr>
          </a:p>
          <a:p>
            <a:pPr algn="ctr"/>
            <a:r>
              <a:rPr lang="pl-PL" sz="1200" b="1" i="1" dirty="0" smtClean="0">
                <a:latin typeface="Arial Black" pitchFamily="34" charset="0"/>
                <a:cs typeface="Arial" pitchFamily="34" charset="0"/>
              </a:rPr>
              <a:t>Budowa węzłów komunikacyjnych i przystanków przesiadkowych</a:t>
            </a:r>
            <a:endParaRPr lang="pl-PL" sz="1200" b="1" i="1" dirty="0">
              <a:latin typeface="Arial Black" pitchFamily="34" charset="0"/>
              <a:cs typeface="Arial" pitchFamily="34" charset="0"/>
            </a:endParaRPr>
          </a:p>
          <a:p>
            <a:pPr algn="ctr"/>
            <a:endParaRPr lang="pl-PL" sz="1200" i="1" dirty="0"/>
          </a:p>
        </p:txBody>
      </p:sp>
      <p:graphicFrame>
        <p:nvGraphicFramePr>
          <p:cNvPr id="3" name="Obiekt 2"/>
          <p:cNvGraphicFramePr>
            <a:graphicFrameLocks noChangeAspect="1"/>
          </p:cNvGraphicFramePr>
          <p:nvPr>
            <p:extLst>
              <p:ext uri="{D42A27DB-BD31-4B8C-83A1-F6EECF244321}">
                <p14:modId xmlns:p14="http://schemas.microsoft.com/office/powerpoint/2010/main" val="3027124459"/>
              </p:ext>
            </p:extLst>
          </p:nvPr>
        </p:nvGraphicFramePr>
        <p:xfrm>
          <a:off x="2627784" y="1340768"/>
          <a:ext cx="4176464" cy="5040560"/>
        </p:xfrm>
        <a:graphic>
          <a:graphicData uri="http://schemas.openxmlformats.org/presentationml/2006/ole">
            <mc:AlternateContent xmlns:mc="http://schemas.openxmlformats.org/markup-compatibility/2006">
              <mc:Choice xmlns:v="urn:schemas-microsoft-com:vml" Requires="v">
                <p:oleObj spid="_x0000_s44056" name="Dokument" r:id="rId3" imgW="6124228" imgH="8662263" progId="Word.Document.12">
                  <p:embed/>
                </p:oleObj>
              </mc:Choice>
              <mc:Fallback>
                <p:oleObj name="Dokument" r:id="rId3" imgW="6124228" imgH="8662263" progId="Word.Document.12">
                  <p:embed/>
                  <p:pic>
                    <p:nvPicPr>
                      <p:cNvPr id="0" name=""/>
                      <p:cNvPicPr/>
                      <p:nvPr/>
                    </p:nvPicPr>
                    <p:blipFill>
                      <a:blip r:embed="rId4"/>
                      <a:stretch>
                        <a:fillRect/>
                      </a:stretch>
                    </p:blipFill>
                    <p:spPr>
                      <a:xfrm>
                        <a:off x="2627784" y="1340768"/>
                        <a:ext cx="4176464" cy="5040560"/>
                      </a:xfrm>
                      <a:prstGeom prst="rect">
                        <a:avLst/>
                      </a:prstGeom>
                    </p:spPr>
                  </p:pic>
                </p:oleObj>
              </mc:Fallback>
            </mc:AlternateContent>
          </a:graphicData>
        </a:graphic>
      </p:graphicFrame>
    </p:spTree>
    <p:extLst>
      <p:ext uri="{BB962C8B-B14F-4D97-AF65-F5344CB8AC3E}">
        <p14:creationId xmlns:p14="http://schemas.microsoft.com/office/powerpoint/2010/main" val="335020209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971600" y="188640"/>
            <a:ext cx="7272808" cy="2308324"/>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a:t>
            </a:r>
            <a:r>
              <a:rPr lang="pl-PL" sz="1200" b="1" i="1" dirty="0" smtClean="0">
                <a:solidFill>
                  <a:srgbClr val="0070C0"/>
                </a:solidFill>
                <a:latin typeface="Arial Black" pitchFamily="34" charset="0"/>
                <a:cs typeface="Arial" pitchFamily="34" charset="0"/>
              </a:rPr>
              <a:t>PUBLICZNEGO </a:t>
            </a:r>
            <a:r>
              <a:rPr lang="pl-PL" sz="1200" b="1" i="1" dirty="0">
                <a:solidFill>
                  <a:srgbClr val="0070C0"/>
                </a:solidFill>
                <a:latin typeface="Arial Black" pitchFamily="34" charset="0"/>
                <a:cs typeface="Arial" pitchFamily="34" charset="0"/>
              </a:rPr>
              <a:t>W SZCZECIŃSKIM OBSZARZE </a:t>
            </a:r>
            <a:r>
              <a:rPr lang="pl-PL" sz="1200" b="1" i="1" dirty="0" smtClean="0">
                <a:solidFill>
                  <a:srgbClr val="0070C0"/>
                </a:solidFill>
                <a:latin typeface="Arial Black" pitchFamily="34" charset="0"/>
                <a:cs typeface="Arial" pitchFamily="34" charset="0"/>
              </a:rPr>
              <a:t>METROPOLITALNYM</a:t>
            </a:r>
          </a:p>
          <a:p>
            <a:pPr algn="ctr"/>
            <a:endParaRPr lang="pl-PL" sz="1200" b="1" i="1" dirty="0" smtClean="0">
              <a:solidFill>
                <a:srgbClr val="0070C0"/>
              </a:solidFill>
              <a:latin typeface="Arial Black" pitchFamily="34" charset="0"/>
              <a:cs typeface="Arial" pitchFamily="34" charset="0"/>
            </a:endParaRPr>
          </a:p>
          <a:p>
            <a:pPr algn="ctr"/>
            <a:r>
              <a:rPr lang="pl-PL" sz="1200" b="1" i="1" dirty="0" smtClean="0">
                <a:solidFill>
                  <a:srgbClr val="C00000"/>
                </a:solidFill>
                <a:latin typeface="Arial Black" pitchFamily="34" charset="0"/>
                <a:cs typeface="Arial" pitchFamily="34" charset="0"/>
              </a:rPr>
              <a:t>Cel </a:t>
            </a:r>
            <a:r>
              <a:rPr lang="pl-PL" sz="1200" b="1" i="1" dirty="0">
                <a:solidFill>
                  <a:srgbClr val="C00000"/>
                </a:solidFill>
                <a:latin typeface="Arial Black" pitchFamily="34" charset="0"/>
                <a:cs typeface="Arial" pitchFamily="34" charset="0"/>
              </a:rPr>
              <a:t>operacyjny  </a:t>
            </a:r>
            <a:r>
              <a:rPr lang="pl-PL" sz="1200" b="1" i="1" dirty="0" smtClean="0">
                <a:solidFill>
                  <a:srgbClr val="C00000"/>
                </a:solidFill>
                <a:latin typeface="Arial Black" pitchFamily="34" charset="0"/>
                <a:cs typeface="Arial" pitchFamily="34" charset="0"/>
              </a:rPr>
              <a:t>6. </a:t>
            </a:r>
            <a:r>
              <a:rPr lang="pl-PL" sz="1200" b="1" i="1" dirty="0">
                <a:solidFill>
                  <a:srgbClr val="C00000"/>
                </a:solidFill>
                <a:latin typeface="Arial Black" pitchFamily="34" charset="0"/>
              </a:rPr>
              <a:t> Na linii komunikacyjnej Szczecin – Police należy stworzyć szybką kolej miejską łączącą centrum Szczecina z Policami i Trzebieżą                                         z możliwością wprowadzenia tramwaju dwusystemowego</a:t>
            </a:r>
            <a:endParaRPr lang="pl-PL" sz="1200" b="1" i="1" dirty="0">
              <a:solidFill>
                <a:srgbClr val="C00000"/>
              </a:solidFill>
              <a:latin typeface="Arial Black" pitchFamily="34" charset="0"/>
              <a:cs typeface="Arial" pitchFamily="34" charset="0"/>
            </a:endParaRPr>
          </a:p>
          <a:p>
            <a:pPr algn="ctr"/>
            <a:endParaRPr lang="pl-PL" sz="1200" b="1" i="1" dirty="0">
              <a:solidFill>
                <a:srgbClr val="C00000"/>
              </a:solidFill>
              <a:latin typeface="Arial Black" pitchFamily="34" charset="0"/>
              <a:cs typeface="Arial" pitchFamily="34" charset="0"/>
            </a:endParaRPr>
          </a:p>
          <a:p>
            <a:pPr algn="ctr"/>
            <a:r>
              <a:rPr lang="pl-PL" sz="1200" b="1" i="1" dirty="0">
                <a:latin typeface="Arial Black" pitchFamily="34" charset="0"/>
                <a:cs typeface="Arial" pitchFamily="34" charset="0"/>
              </a:rPr>
              <a:t>Szybka Kolej Miejska na linii komunikacyjnej Szczecin – </a:t>
            </a:r>
            <a:r>
              <a:rPr lang="pl-PL" sz="1200" b="1" i="1" dirty="0" smtClean="0">
                <a:latin typeface="Arial Black" pitchFamily="34" charset="0"/>
                <a:cs typeface="Arial" pitchFamily="34" charset="0"/>
              </a:rPr>
              <a:t>Police</a:t>
            </a:r>
          </a:p>
          <a:p>
            <a:pPr algn="ctr"/>
            <a:endParaRPr lang="pl-PL" sz="1200" b="1" i="1" dirty="0">
              <a:latin typeface="Arial Black" pitchFamily="34" charset="0"/>
              <a:cs typeface="Arial" pitchFamily="34" charset="0"/>
            </a:endParaRPr>
          </a:p>
          <a:p>
            <a:pPr algn="ctr"/>
            <a:r>
              <a:rPr lang="pl-PL" sz="1200" b="1" i="1" dirty="0" smtClean="0">
                <a:latin typeface="Arial Black" pitchFamily="34" charset="0"/>
                <a:cs typeface="Arial" pitchFamily="34" charset="0"/>
              </a:rPr>
              <a:t>Zakup nowoczesnego taboru kolejowego</a:t>
            </a:r>
            <a:endParaRPr lang="pl-PL" sz="1200" b="1" i="1" dirty="0">
              <a:latin typeface="Arial Black" pitchFamily="34" charset="0"/>
              <a:cs typeface="Arial" pitchFamily="34" charset="0"/>
            </a:endParaRPr>
          </a:p>
          <a:p>
            <a:pPr algn="ctr"/>
            <a:endParaRPr lang="pl-PL" sz="1200" b="1" i="1" dirty="0" smtClean="0">
              <a:solidFill>
                <a:srgbClr val="0070C0"/>
              </a:solidFill>
              <a:latin typeface="Arial Black" pitchFamily="34" charset="0"/>
              <a:cs typeface="Arial" pitchFamily="34" charset="0"/>
            </a:endParaRPr>
          </a:p>
          <a:p>
            <a:pPr algn="ctr"/>
            <a:endParaRPr lang="pl-PL" sz="1200" i="1" dirty="0"/>
          </a:p>
        </p:txBody>
      </p:sp>
      <p:pic>
        <p:nvPicPr>
          <p:cNvPr id="3" name="Obraz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8704" y="2132856"/>
            <a:ext cx="4627880" cy="4333875"/>
          </a:xfrm>
          <a:prstGeom prst="rect">
            <a:avLst/>
          </a:prstGeom>
          <a:noFill/>
          <a:ln>
            <a:noFill/>
          </a:ln>
        </p:spPr>
      </p:pic>
    </p:spTree>
    <p:extLst>
      <p:ext uri="{BB962C8B-B14F-4D97-AF65-F5344CB8AC3E}">
        <p14:creationId xmlns:p14="http://schemas.microsoft.com/office/powerpoint/2010/main" val="425260841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971600" y="188640"/>
            <a:ext cx="7272808" cy="1754326"/>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ROZWOJU </a:t>
            </a:r>
            <a:r>
              <a:rPr lang="pl-PL" sz="1200" b="1" i="1" dirty="0">
                <a:solidFill>
                  <a:srgbClr val="0070C0"/>
                </a:solidFill>
                <a:latin typeface="Arial Black" pitchFamily="34" charset="0"/>
                <a:cs typeface="Arial" pitchFamily="34" charset="0"/>
              </a:rPr>
              <a:t>TRANSPORTU </a:t>
            </a:r>
            <a:r>
              <a:rPr lang="pl-PL" sz="1200" b="1" i="1" dirty="0" smtClean="0">
                <a:solidFill>
                  <a:srgbClr val="0070C0"/>
                </a:solidFill>
                <a:latin typeface="Arial Black" pitchFamily="34" charset="0"/>
                <a:cs typeface="Arial" pitchFamily="34" charset="0"/>
              </a:rPr>
              <a:t>PUBLICZNEGO W </a:t>
            </a:r>
            <a:r>
              <a:rPr lang="pl-PL" sz="1200" b="1" i="1" dirty="0">
                <a:solidFill>
                  <a:srgbClr val="0070C0"/>
                </a:solidFill>
                <a:latin typeface="Arial Black" pitchFamily="34" charset="0"/>
                <a:cs typeface="Arial" pitchFamily="34" charset="0"/>
              </a:rPr>
              <a:t>SZCZECIŃSKIM OBSZARZE </a:t>
            </a:r>
            <a:r>
              <a:rPr lang="pl-PL" sz="1200" b="1" i="1" dirty="0" smtClean="0">
                <a:solidFill>
                  <a:srgbClr val="0070C0"/>
                </a:solidFill>
                <a:latin typeface="Arial Black" pitchFamily="34" charset="0"/>
                <a:cs typeface="Arial" pitchFamily="34" charset="0"/>
              </a:rPr>
              <a:t>METROPOLITALNYM</a:t>
            </a:r>
          </a:p>
          <a:p>
            <a:endParaRPr lang="pl-PL" sz="1200" b="1" i="1" dirty="0" smtClean="0">
              <a:solidFill>
                <a:srgbClr val="0070C0"/>
              </a:solidFill>
              <a:latin typeface="Arial Black" pitchFamily="34" charset="0"/>
              <a:cs typeface="Arial" pitchFamily="34" charset="0"/>
            </a:endParaRPr>
          </a:p>
          <a:p>
            <a:pPr algn="ctr"/>
            <a:r>
              <a:rPr lang="pl-PL" sz="1200" b="1" i="1" dirty="0" smtClean="0">
                <a:solidFill>
                  <a:srgbClr val="C00000"/>
                </a:solidFill>
                <a:latin typeface="Arial Black" pitchFamily="34" charset="0"/>
                <a:cs typeface="Arial" pitchFamily="34" charset="0"/>
              </a:rPr>
              <a:t>Cel </a:t>
            </a:r>
            <a:r>
              <a:rPr lang="pl-PL" sz="1200" b="1" i="1" dirty="0">
                <a:solidFill>
                  <a:srgbClr val="C00000"/>
                </a:solidFill>
                <a:latin typeface="Arial Black" pitchFamily="34" charset="0"/>
                <a:cs typeface="Arial" pitchFamily="34" charset="0"/>
              </a:rPr>
              <a:t>operacyjny  </a:t>
            </a:r>
            <a:r>
              <a:rPr lang="pl-PL" sz="1200" b="1" i="1" dirty="0" smtClean="0">
                <a:solidFill>
                  <a:srgbClr val="C00000"/>
                </a:solidFill>
                <a:latin typeface="Arial Black" pitchFamily="34" charset="0"/>
                <a:cs typeface="Arial" pitchFamily="34" charset="0"/>
              </a:rPr>
              <a:t>6.</a:t>
            </a:r>
            <a:r>
              <a:rPr lang="pl-PL" sz="1200" b="1" i="1" dirty="0">
                <a:solidFill>
                  <a:srgbClr val="C00000"/>
                </a:solidFill>
                <a:latin typeface="Arial Black" pitchFamily="34" charset="0"/>
              </a:rPr>
              <a:t>  Na linii komunikacyjnej Szczecin – Police należy stworzyć szybką kolej miejską łączącą centrum Szczecina z Policami i Trzebieżą                                         z możliwością wprowadzenia tramwaju dwusystemowego</a:t>
            </a:r>
            <a:endParaRPr lang="pl-PL" sz="1200" b="1" i="1" dirty="0">
              <a:solidFill>
                <a:srgbClr val="C00000"/>
              </a:solidFill>
              <a:latin typeface="Arial Black" pitchFamily="34" charset="0"/>
              <a:cs typeface="Arial" pitchFamily="34" charset="0"/>
            </a:endParaRPr>
          </a:p>
          <a:p>
            <a:pPr algn="ctr"/>
            <a:r>
              <a:rPr lang="pl-PL" sz="1200" b="1" i="1" dirty="0" smtClean="0">
                <a:latin typeface="Arial Black" pitchFamily="34" charset="0"/>
                <a:cs typeface="Arial" pitchFamily="34" charset="0"/>
              </a:rPr>
              <a:t>Budowa </a:t>
            </a:r>
            <a:r>
              <a:rPr lang="pl-PL" sz="1200" b="1" i="1" dirty="0">
                <a:latin typeface="Arial Black" pitchFamily="34" charset="0"/>
                <a:cs typeface="Arial" pitchFamily="34" charset="0"/>
              </a:rPr>
              <a:t>linii kolejowej na Osiedle Chemik w Policach</a:t>
            </a:r>
          </a:p>
          <a:p>
            <a:pPr algn="ctr"/>
            <a:r>
              <a:rPr lang="pl-PL" sz="1200" b="1" i="1" dirty="0">
                <a:latin typeface="Arial Black" pitchFamily="34" charset="0"/>
                <a:cs typeface="Arial" pitchFamily="34" charset="0"/>
              </a:rPr>
              <a:t>Wariant </a:t>
            </a:r>
            <a:r>
              <a:rPr lang="pl-PL" sz="1200" b="1" i="1" dirty="0" smtClean="0">
                <a:latin typeface="Arial Black" pitchFamily="34" charset="0"/>
                <a:cs typeface="Arial" pitchFamily="34" charset="0"/>
              </a:rPr>
              <a:t>II</a:t>
            </a:r>
            <a:endParaRPr lang="pl-PL" sz="1200" b="1" i="1" dirty="0">
              <a:latin typeface="Arial Black" pitchFamily="34" charset="0"/>
              <a:cs typeface="Arial" pitchFamily="34" charset="0"/>
            </a:endParaRPr>
          </a:p>
          <a:p>
            <a:pPr algn="ctr"/>
            <a:endParaRPr lang="pl-PL" sz="1200" i="1" dirty="0"/>
          </a:p>
        </p:txBody>
      </p:sp>
      <p:graphicFrame>
        <p:nvGraphicFramePr>
          <p:cNvPr id="3" name="Obiekt 2"/>
          <p:cNvGraphicFramePr>
            <a:graphicFrameLocks noChangeAspect="1"/>
          </p:cNvGraphicFramePr>
          <p:nvPr>
            <p:extLst>
              <p:ext uri="{D42A27DB-BD31-4B8C-83A1-F6EECF244321}">
                <p14:modId xmlns:p14="http://schemas.microsoft.com/office/powerpoint/2010/main" val="77164629"/>
              </p:ext>
            </p:extLst>
          </p:nvPr>
        </p:nvGraphicFramePr>
        <p:xfrm>
          <a:off x="2303748" y="1124744"/>
          <a:ext cx="4608512" cy="5301208"/>
        </p:xfrm>
        <a:graphic>
          <a:graphicData uri="http://schemas.openxmlformats.org/presentationml/2006/ole">
            <mc:AlternateContent xmlns:mc="http://schemas.openxmlformats.org/markup-compatibility/2006">
              <mc:Choice xmlns:v="urn:schemas-microsoft-com:vml" Requires="v">
                <p:oleObj spid="_x0000_s45080" name="Dokument" r:id="rId3" imgW="5766396" imgH="8888511" progId="Word.Document.12">
                  <p:embed/>
                </p:oleObj>
              </mc:Choice>
              <mc:Fallback>
                <p:oleObj name="Dokument" r:id="rId3" imgW="5766396" imgH="8888511" progId="Word.Document.12">
                  <p:embed/>
                  <p:pic>
                    <p:nvPicPr>
                      <p:cNvPr id="0" name=""/>
                      <p:cNvPicPr/>
                      <p:nvPr/>
                    </p:nvPicPr>
                    <p:blipFill>
                      <a:blip r:embed="rId4"/>
                      <a:stretch>
                        <a:fillRect/>
                      </a:stretch>
                    </p:blipFill>
                    <p:spPr>
                      <a:xfrm>
                        <a:off x="2303748" y="1124744"/>
                        <a:ext cx="4608512" cy="5301208"/>
                      </a:xfrm>
                      <a:prstGeom prst="rect">
                        <a:avLst/>
                      </a:prstGeom>
                    </p:spPr>
                  </p:pic>
                </p:oleObj>
              </mc:Fallback>
            </mc:AlternateContent>
          </a:graphicData>
        </a:graphic>
      </p:graphicFrame>
    </p:spTree>
    <p:extLst>
      <p:ext uri="{BB962C8B-B14F-4D97-AF65-F5344CB8AC3E}">
        <p14:creationId xmlns:p14="http://schemas.microsoft.com/office/powerpoint/2010/main" val="227119435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755576" y="188640"/>
            <a:ext cx="7488832" cy="2492990"/>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PUBLICZNEGO </a:t>
            </a:r>
            <a:r>
              <a:rPr lang="pl-PL" sz="1200" b="1" i="1" dirty="0" smtClean="0">
                <a:solidFill>
                  <a:srgbClr val="0070C0"/>
                </a:solidFill>
                <a:latin typeface="Arial Black" pitchFamily="34" charset="0"/>
                <a:cs typeface="Arial" pitchFamily="34" charset="0"/>
              </a:rPr>
              <a:t>W </a:t>
            </a:r>
            <a:r>
              <a:rPr lang="pl-PL" sz="1200" b="1" i="1" dirty="0">
                <a:solidFill>
                  <a:srgbClr val="0070C0"/>
                </a:solidFill>
                <a:latin typeface="Arial Black" pitchFamily="34" charset="0"/>
                <a:cs typeface="Arial" pitchFamily="34" charset="0"/>
              </a:rPr>
              <a:t>SZCZECIŃSKIM OBSZARZE </a:t>
            </a:r>
            <a:r>
              <a:rPr lang="pl-PL" sz="1200" b="1" i="1" dirty="0" smtClean="0">
                <a:solidFill>
                  <a:srgbClr val="0070C0"/>
                </a:solidFill>
                <a:latin typeface="Arial Black" pitchFamily="34" charset="0"/>
                <a:cs typeface="Arial" pitchFamily="34" charset="0"/>
              </a:rPr>
              <a:t>METROPOLITALNYM</a:t>
            </a:r>
          </a:p>
          <a:p>
            <a:pPr algn="ctr"/>
            <a:endParaRPr lang="pl-PL" sz="1200" b="1" i="1" dirty="0" smtClean="0">
              <a:solidFill>
                <a:srgbClr val="0070C0"/>
              </a:solidFill>
              <a:latin typeface="Arial Black" pitchFamily="34" charset="0"/>
              <a:cs typeface="Arial" pitchFamily="34" charset="0"/>
            </a:endParaRPr>
          </a:p>
          <a:p>
            <a:pPr algn="ctr"/>
            <a:r>
              <a:rPr lang="pl-PL" sz="1200" b="1" i="1" dirty="0" smtClean="0">
                <a:solidFill>
                  <a:srgbClr val="C00000"/>
                </a:solidFill>
                <a:latin typeface="Arial Black" pitchFamily="34" charset="0"/>
                <a:cs typeface="Arial" pitchFamily="34" charset="0"/>
              </a:rPr>
              <a:t>Cel operacyjny 6.</a:t>
            </a:r>
            <a:r>
              <a:rPr lang="pl-PL" sz="1200" b="1" i="1" dirty="0">
                <a:solidFill>
                  <a:srgbClr val="C00000"/>
                </a:solidFill>
                <a:latin typeface="Arial Black" pitchFamily="34" charset="0"/>
              </a:rPr>
              <a:t>  Na linii komunikacyjnej Szczecin – Police należy stworzyć szybką kolej miejską łączącą centrum Szczecina z Policami i Trzebieżą                                         z możliwością wprowadzenia tramwaju dwusystemowego</a:t>
            </a:r>
            <a:endParaRPr lang="pl-PL" sz="1200" b="1" i="1" dirty="0">
              <a:solidFill>
                <a:srgbClr val="C00000"/>
              </a:solidFill>
              <a:latin typeface="Arial Black" pitchFamily="34" charset="0"/>
              <a:cs typeface="Arial" pitchFamily="34" charset="0"/>
            </a:endParaRPr>
          </a:p>
          <a:p>
            <a:pPr algn="ctr"/>
            <a:endParaRPr lang="pl-PL" sz="1200" b="1" i="1" dirty="0">
              <a:solidFill>
                <a:srgbClr val="C00000"/>
              </a:solidFill>
              <a:latin typeface="Arial Black" pitchFamily="34" charset="0"/>
              <a:cs typeface="Arial" pitchFamily="34" charset="0"/>
            </a:endParaRPr>
          </a:p>
          <a:p>
            <a:pPr algn="ctr"/>
            <a:r>
              <a:rPr lang="pl-PL" sz="1200" b="1" i="1" dirty="0">
                <a:latin typeface="Arial Black" pitchFamily="34" charset="0"/>
                <a:cs typeface="Arial" pitchFamily="34" charset="0"/>
              </a:rPr>
              <a:t>Szybka Kolej Miejska na linii komunikacyjnej Szczecin – </a:t>
            </a:r>
            <a:r>
              <a:rPr lang="pl-PL" sz="1200" b="1" i="1" dirty="0" smtClean="0">
                <a:latin typeface="Arial Black" pitchFamily="34" charset="0"/>
                <a:cs typeface="Arial" pitchFamily="34" charset="0"/>
              </a:rPr>
              <a:t>Police</a:t>
            </a:r>
          </a:p>
          <a:p>
            <a:pPr algn="ctr"/>
            <a:endParaRPr lang="pl-PL" sz="1200" b="1" i="1" dirty="0">
              <a:latin typeface="Arial Black" pitchFamily="34" charset="0"/>
              <a:cs typeface="Arial" pitchFamily="34" charset="0"/>
            </a:endParaRPr>
          </a:p>
          <a:p>
            <a:pPr algn="ctr"/>
            <a:r>
              <a:rPr lang="pl-PL" sz="1200" b="1" i="1" dirty="0" smtClean="0">
                <a:latin typeface="Arial Black" pitchFamily="34" charset="0"/>
                <a:cs typeface="Arial" pitchFamily="34" charset="0"/>
              </a:rPr>
              <a:t>Zakup tramwaju dwusystemowego</a:t>
            </a:r>
            <a:endParaRPr lang="pl-PL" sz="1200" b="1" i="1" dirty="0">
              <a:latin typeface="Arial Black" pitchFamily="34" charset="0"/>
              <a:cs typeface="Arial" pitchFamily="34" charset="0"/>
            </a:endParaRPr>
          </a:p>
          <a:p>
            <a:pPr algn="ctr"/>
            <a:endParaRPr lang="pl-PL" sz="1200" b="1" i="1" dirty="0">
              <a:solidFill>
                <a:srgbClr val="0070C0"/>
              </a:solidFill>
              <a:latin typeface="Arial Black" pitchFamily="34" charset="0"/>
              <a:cs typeface="Arial" pitchFamily="34" charset="0"/>
            </a:endParaRPr>
          </a:p>
          <a:p>
            <a:pPr algn="ctr"/>
            <a:endParaRPr lang="pl-PL" sz="1200" b="1" i="1" dirty="0" smtClean="0">
              <a:solidFill>
                <a:srgbClr val="0070C0"/>
              </a:solidFill>
              <a:latin typeface="Arial Black" pitchFamily="34" charset="0"/>
              <a:cs typeface="Arial" pitchFamily="34" charset="0"/>
            </a:endParaRPr>
          </a:p>
          <a:p>
            <a:pPr algn="ctr"/>
            <a:endParaRPr lang="pl-PL" sz="1200" i="1" dirty="0"/>
          </a:p>
        </p:txBody>
      </p:sp>
      <p:pic>
        <p:nvPicPr>
          <p:cNvPr id="3" name="Obraz 2" descr="Saarbahn na ulicach miasta. Fot. Bombardier"/>
          <p:cNvPicPr/>
          <p:nvPr/>
        </p:nvPicPr>
        <p:blipFill>
          <a:blip r:embed="rId2">
            <a:extLst>
              <a:ext uri="{28A0092B-C50C-407E-A947-70E740481C1C}">
                <a14:useLocalDpi xmlns:a14="http://schemas.microsoft.com/office/drawing/2010/main" val="0"/>
              </a:ext>
            </a:extLst>
          </a:blip>
          <a:srcRect/>
          <a:stretch>
            <a:fillRect/>
          </a:stretch>
        </p:blipFill>
        <p:spPr bwMode="auto">
          <a:xfrm>
            <a:off x="2267744" y="2348880"/>
            <a:ext cx="4786630" cy="3419475"/>
          </a:xfrm>
          <a:prstGeom prst="rect">
            <a:avLst/>
          </a:prstGeom>
          <a:noFill/>
          <a:ln>
            <a:noFill/>
          </a:ln>
        </p:spPr>
      </p:pic>
    </p:spTree>
    <p:extLst>
      <p:ext uri="{BB962C8B-B14F-4D97-AF65-F5344CB8AC3E}">
        <p14:creationId xmlns:p14="http://schemas.microsoft.com/office/powerpoint/2010/main" val="256336464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331640" y="188640"/>
            <a:ext cx="6912768" cy="1785104"/>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a:t>
            </a:r>
            <a:r>
              <a:rPr lang="pl-PL" sz="1200" b="1" i="1" dirty="0" smtClean="0">
                <a:solidFill>
                  <a:srgbClr val="0070C0"/>
                </a:solidFill>
                <a:latin typeface="Arial Black" pitchFamily="34" charset="0"/>
                <a:cs typeface="Arial" pitchFamily="34" charset="0"/>
              </a:rPr>
              <a:t>PUBLICZNEGO </a:t>
            </a:r>
            <a:r>
              <a:rPr lang="pl-PL" sz="1200" b="1" i="1" dirty="0">
                <a:solidFill>
                  <a:srgbClr val="0070C0"/>
                </a:solidFill>
                <a:latin typeface="Arial Black" pitchFamily="34" charset="0"/>
                <a:cs typeface="Arial" pitchFamily="34" charset="0"/>
              </a:rPr>
              <a:t>W SZCZECIŃSKIM OBSZARZE </a:t>
            </a:r>
            <a:r>
              <a:rPr lang="pl-PL" sz="1200" b="1" i="1" dirty="0" smtClean="0">
                <a:solidFill>
                  <a:srgbClr val="0070C0"/>
                </a:solidFill>
                <a:latin typeface="Arial Black" pitchFamily="34" charset="0"/>
                <a:cs typeface="Arial" pitchFamily="34" charset="0"/>
              </a:rPr>
              <a:t>METROPOLITALNYM</a:t>
            </a:r>
          </a:p>
          <a:p>
            <a:pPr algn="ctr"/>
            <a:endParaRPr lang="pl-PL" sz="1400" b="1" dirty="0">
              <a:solidFill>
                <a:srgbClr val="C00000"/>
              </a:solidFill>
              <a:latin typeface="Arial Black" pitchFamily="34" charset="0"/>
              <a:cs typeface="Arial" pitchFamily="34" charset="0"/>
            </a:endParaRPr>
          </a:p>
          <a:p>
            <a:pPr algn="ctr"/>
            <a:r>
              <a:rPr lang="pl-PL" sz="1200" b="1" i="1" dirty="0">
                <a:solidFill>
                  <a:srgbClr val="C00000"/>
                </a:solidFill>
                <a:latin typeface="Arial Black" pitchFamily="34" charset="0"/>
                <a:cs typeface="Arial" pitchFamily="34" charset="0"/>
              </a:rPr>
              <a:t>Cel operacyjny  </a:t>
            </a:r>
            <a:r>
              <a:rPr lang="pl-PL" sz="1200" b="1" i="1" dirty="0" smtClean="0">
                <a:solidFill>
                  <a:srgbClr val="C00000"/>
                </a:solidFill>
                <a:latin typeface="Arial Black" pitchFamily="34" charset="0"/>
                <a:cs typeface="Arial" pitchFamily="34" charset="0"/>
              </a:rPr>
              <a:t>6.</a:t>
            </a:r>
            <a:r>
              <a:rPr lang="pl-PL" sz="1200" b="1" i="1" dirty="0">
                <a:solidFill>
                  <a:srgbClr val="C00000"/>
                </a:solidFill>
                <a:latin typeface="Arial Black" pitchFamily="34" charset="0"/>
              </a:rPr>
              <a:t>  Na linii komunikacyjnej Szczecin – Police należy stworzyć szybką kolej miejską łączącą centrum Szczecina z Policami i Trzebieżą                                         z możliwością wprowadzenia tramwaju dwusystemowego</a:t>
            </a:r>
            <a:endParaRPr lang="pl-PL" sz="1200" b="1" i="1" dirty="0" smtClean="0">
              <a:solidFill>
                <a:srgbClr val="C00000"/>
              </a:solidFill>
              <a:latin typeface="Arial Black" pitchFamily="34" charset="0"/>
              <a:cs typeface="Arial" pitchFamily="34" charset="0"/>
            </a:endParaRPr>
          </a:p>
          <a:p>
            <a:pPr algn="ctr"/>
            <a:r>
              <a:rPr lang="pl-PL" sz="1200" b="1" i="1" dirty="0" smtClean="0">
                <a:latin typeface="Arial Black" pitchFamily="34" charset="0"/>
                <a:cs typeface="Arial" pitchFamily="34" charset="0"/>
              </a:rPr>
              <a:t>Budowa linii kolejowej na Osiedle Chemik w Policach</a:t>
            </a:r>
          </a:p>
          <a:p>
            <a:pPr algn="ctr"/>
            <a:r>
              <a:rPr lang="pl-PL" sz="1200" b="1" i="1" dirty="0" smtClean="0">
                <a:latin typeface="Arial Black" pitchFamily="34" charset="0"/>
                <a:cs typeface="Arial" pitchFamily="34" charset="0"/>
              </a:rPr>
              <a:t>Wariant I</a:t>
            </a:r>
            <a:endParaRPr lang="pl-PL" sz="1200" b="1" i="1" dirty="0">
              <a:latin typeface="Arial Black" pitchFamily="34" charset="0"/>
              <a:cs typeface="Arial" pitchFamily="34" charset="0"/>
            </a:endParaRPr>
          </a:p>
          <a:p>
            <a:pPr algn="ctr"/>
            <a:endParaRPr lang="pl-PL" sz="1200" i="1" dirty="0"/>
          </a:p>
        </p:txBody>
      </p:sp>
      <p:graphicFrame>
        <p:nvGraphicFramePr>
          <p:cNvPr id="3" name="Obiekt 2"/>
          <p:cNvGraphicFramePr>
            <a:graphicFrameLocks noChangeAspect="1"/>
          </p:cNvGraphicFramePr>
          <p:nvPr>
            <p:extLst>
              <p:ext uri="{D42A27DB-BD31-4B8C-83A1-F6EECF244321}">
                <p14:modId xmlns:p14="http://schemas.microsoft.com/office/powerpoint/2010/main" val="3844995046"/>
              </p:ext>
            </p:extLst>
          </p:nvPr>
        </p:nvGraphicFramePr>
        <p:xfrm>
          <a:off x="2663788" y="1772816"/>
          <a:ext cx="4248472" cy="4752528"/>
        </p:xfrm>
        <a:graphic>
          <a:graphicData uri="http://schemas.openxmlformats.org/presentationml/2006/ole">
            <mc:AlternateContent xmlns:mc="http://schemas.openxmlformats.org/markup-compatibility/2006">
              <mc:Choice xmlns:v="urn:schemas-microsoft-com:vml" Requires="v">
                <p:oleObj spid="_x0000_s25662" name="Dokument" r:id="rId3" imgW="6225848" imgH="7358096" progId="Word.Document.12">
                  <p:embed/>
                </p:oleObj>
              </mc:Choice>
              <mc:Fallback>
                <p:oleObj name="Dokument" r:id="rId3" imgW="6225848" imgH="7358096" progId="Word.Document.12">
                  <p:embed/>
                  <p:pic>
                    <p:nvPicPr>
                      <p:cNvPr id="0" name=""/>
                      <p:cNvPicPr/>
                      <p:nvPr/>
                    </p:nvPicPr>
                    <p:blipFill>
                      <a:blip r:embed="rId4"/>
                      <a:stretch>
                        <a:fillRect/>
                      </a:stretch>
                    </p:blipFill>
                    <p:spPr>
                      <a:xfrm>
                        <a:off x="2663788" y="1772816"/>
                        <a:ext cx="4248472" cy="4752528"/>
                      </a:xfrm>
                      <a:prstGeom prst="rect">
                        <a:avLst/>
                      </a:prstGeom>
                    </p:spPr>
                  </p:pic>
                </p:oleObj>
              </mc:Fallback>
            </mc:AlternateContent>
          </a:graphicData>
        </a:graphic>
      </p:graphicFrame>
    </p:spTree>
    <p:extLst>
      <p:ext uri="{BB962C8B-B14F-4D97-AF65-F5344CB8AC3E}">
        <p14:creationId xmlns:p14="http://schemas.microsoft.com/office/powerpoint/2010/main" val="332972762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043608" y="188640"/>
            <a:ext cx="7200800" cy="1754326"/>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PUBLICZNEGO </a:t>
            </a:r>
            <a:r>
              <a:rPr lang="pl-PL" sz="1200" b="1" i="1" dirty="0" smtClean="0">
                <a:solidFill>
                  <a:srgbClr val="0070C0"/>
                </a:solidFill>
                <a:latin typeface="Arial Black" pitchFamily="34" charset="0"/>
                <a:cs typeface="Arial" pitchFamily="34" charset="0"/>
              </a:rPr>
              <a:t>W </a:t>
            </a:r>
            <a:r>
              <a:rPr lang="pl-PL" sz="1200" b="1" i="1" dirty="0">
                <a:solidFill>
                  <a:srgbClr val="0070C0"/>
                </a:solidFill>
                <a:latin typeface="Arial Black" pitchFamily="34" charset="0"/>
                <a:cs typeface="Arial" pitchFamily="34" charset="0"/>
              </a:rPr>
              <a:t>SZCZECIŃSKIM OBSZARZE </a:t>
            </a:r>
            <a:r>
              <a:rPr lang="pl-PL" sz="1200" b="1" i="1" dirty="0" smtClean="0">
                <a:solidFill>
                  <a:srgbClr val="0070C0"/>
                </a:solidFill>
                <a:latin typeface="Arial Black" pitchFamily="34" charset="0"/>
                <a:cs typeface="Arial" pitchFamily="34" charset="0"/>
              </a:rPr>
              <a:t>METROPOLITALNYM</a:t>
            </a:r>
          </a:p>
          <a:p>
            <a:pPr algn="ctr"/>
            <a:endParaRPr lang="pl-PL" sz="1200" b="1" i="1" dirty="0" smtClean="0">
              <a:solidFill>
                <a:srgbClr val="0070C0"/>
              </a:solidFill>
              <a:latin typeface="Arial Black" pitchFamily="34" charset="0"/>
              <a:cs typeface="Arial" pitchFamily="34" charset="0"/>
            </a:endParaRPr>
          </a:p>
          <a:p>
            <a:pPr algn="ctr"/>
            <a:r>
              <a:rPr lang="pl-PL" sz="1200" b="1" i="1" dirty="0" smtClean="0">
                <a:solidFill>
                  <a:srgbClr val="C00000"/>
                </a:solidFill>
                <a:latin typeface="Arial Black" pitchFamily="34" charset="0"/>
                <a:cs typeface="Arial" pitchFamily="34" charset="0"/>
              </a:rPr>
              <a:t>Cel </a:t>
            </a:r>
            <a:r>
              <a:rPr lang="pl-PL" sz="1200" b="1" i="1" dirty="0">
                <a:solidFill>
                  <a:srgbClr val="C00000"/>
                </a:solidFill>
                <a:latin typeface="Arial Black" pitchFamily="34" charset="0"/>
                <a:cs typeface="Arial" pitchFamily="34" charset="0"/>
              </a:rPr>
              <a:t>operacyjny  </a:t>
            </a:r>
            <a:r>
              <a:rPr lang="pl-PL" sz="1200" b="1" i="1" dirty="0" smtClean="0">
                <a:solidFill>
                  <a:srgbClr val="C00000"/>
                </a:solidFill>
                <a:latin typeface="Arial Black" pitchFamily="34" charset="0"/>
                <a:cs typeface="Arial" pitchFamily="34" charset="0"/>
              </a:rPr>
              <a:t>6.</a:t>
            </a:r>
            <a:r>
              <a:rPr lang="pl-PL" sz="1200" b="1" i="1" dirty="0">
                <a:solidFill>
                  <a:srgbClr val="C00000"/>
                </a:solidFill>
                <a:latin typeface="Arial Black" pitchFamily="34" charset="0"/>
              </a:rPr>
              <a:t>  Na linii komunikacyjnej Szczecin – Police należy stworzyć szybką kolej miejską łączącą centrum Szczecina z Policami i Trzebieżą                                         z możliwością wprowadzenia tramwaju dwusystemowego</a:t>
            </a:r>
            <a:endParaRPr lang="pl-PL" sz="1200" b="1" i="1" dirty="0">
              <a:solidFill>
                <a:srgbClr val="C00000"/>
              </a:solidFill>
              <a:latin typeface="Arial Black" pitchFamily="34" charset="0"/>
              <a:cs typeface="Arial" pitchFamily="34" charset="0"/>
            </a:endParaRPr>
          </a:p>
          <a:p>
            <a:pPr algn="ctr"/>
            <a:r>
              <a:rPr lang="pl-PL" sz="1200" b="1" i="1" dirty="0" smtClean="0">
                <a:latin typeface="Arial Black" pitchFamily="34" charset="0"/>
                <a:cs typeface="Arial" pitchFamily="34" charset="0"/>
              </a:rPr>
              <a:t>Budowa </a:t>
            </a:r>
            <a:r>
              <a:rPr lang="pl-PL" sz="1200" b="1" i="1" dirty="0">
                <a:latin typeface="Arial Black" pitchFamily="34" charset="0"/>
                <a:cs typeface="Arial" pitchFamily="34" charset="0"/>
              </a:rPr>
              <a:t>linii kolejowej na Osiedle Chemik w Policach</a:t>
            </a:r>
          </a:p>
          <a:p>
            <a:pPr algn="ctr"/>
            <a:r>
              <a:rPr lang="pl-PL" sz="1200" b="1" i="1" dirty="0">
                <a:latin typeface="Arial Black" pitchFamily="34" charset="0"/>
                <a:cs typeface="Arial" pitchFamily="34" charset="0"/>
              </a:rPr>
              <a:t>Wariant I</a:t>
            </a:r>
          </a:p>
          <a:p>
            <a:pPr algn="ctr"/>
            <a:endParaRPr lang="pl-PL" sz="1200" i="1" dirty="0"/>
          </a:p>
        </p:txBody>
      </p:sp>
      <p:graphicFrame>
        <p:nvGraphicFramePr>
          <p:cNvPr id="3" name="Obiekt 2"/>
          <p:cNvGraphicFramePr>
            <a:graphicFrameLocks noChangeAspect="1"/>
          </p:cNvGraphicFramePr>
          <p:nvPr>
            <p:extLst>
              <p:ext uri="{D42A27DB-BD31-4B8C-83A1-F6EECF244321}">
                <p14:modId xmlns:p14="http://schemas.microsoft.com/office/powerpoint/2010/main" val="1906426328"/>
              </p:ext>
            </p:extLst>
          </p:nvPr>
        </p:nvGraphicFramePr>
        <p:xfrm>
          <a:off x="2411760" y="1556792"/>
          <a:ext cx="4464496" cy="4824536"/>
        </p:xfrm>
        <a:graphic>
          <a:graphicData uri="http://schemas.openxmlformats.org/presentationml/2006/ole">
            <mc:AlternateContent xmlns:mc="http://schemas.openxmlformats.org/markup-compatibility/2006">
              <mc:Choice xmlns:v="urn:schemas-microsoft-com:vml" Requires="v">
                <p:oleObj spid="_x0000_s26686" name="Dokument" r:id="rId3" imgW="6225848" imgH="7358096" progId="Word.Document.12">
                  <p:embed/>
                </p:oleObj>
              </mc:Choice>
              <mc:Fallback>
                <p:oleObj name="Dokument" r:id="rId3" imgW="6225848" imgH="7358096" progId="Word.Document.12">
                  <p:embed/>
                  <p:pic>
                    <p:nvPicPr>
                      <p:cNvPr id="0" name=""/>
                      <p:cNvPicPr/>
                      <p:nvPr/>
                    </p:nvPicPr>
                    <p:blipFill>
                      <a:blip r:embed="rId4"/>
                      <a:stretch>
                        <a:fillRect/>
                      </a:stretch>
                    </p:blipFill>
                    <p:spPr>
                      <a:xfrm>
                        <a:off x="2411760" y="1556792"/>
                        <a:ext cx="4464496" cy="4824536"/>
                      </a:xfrm>
                      <a:prstGeom prst="rect">
                        <a:avLst/>
                      </a:prstGeom>
                    </p:spPr>
                  </p:pic>
                </p:oleObj>
              </mc:Fallback>
            </mc:AlternateContent>
          </a:graphicData>
        </a:graphic>
      </p:graphicFrame>
    </p:spTree>
    <p:extLst>
      <p:ext uri="{BB962C8B-B14F-4D97-AF65-F5344CB8AC3E}">
        <p14:creationId xmlns:p14="http://schemas.microsoft.com/office/powerpoint/2010/main" val="372179555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971600" y="188640"/>
            <a:ext cx="7272808" cy="1569660"/>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a:t>
            </a:r>
            <a:r>
              <a:rPr lang="pl-PL" sz="1200" b="1" i="1" dirty="0" smtClean="0">
                <a:solidFill>
                  <a:srgbClr val="0070C0"/>
                </a:solidFill>
                <a:latin typeface="Arial Black" pitchFamily="34" charset="0"/>
                <a:cs typeface="Arial" pitchFamily="34" charset="0"/>
              </a:rPr>
              <a:t>PUBLICZNEGO </a:t>
            </a:r>
            <a:r>
              <a:rPr lang="pl-PL" sz="1200" b="1" i="1" dirty="0">
                <a:solidFill>
                  <a:srgbClr val="0070C0"/>
                </a:solidFill>
                <a:latin typeface="Arial Black" pitchFamily="34" charset="0"/>
                <a:cs typeface="Arial" pitchFamily="34" charset="0"/>
              </a:rPr>
              <a:t>W SZCZECIŃSKIM OBSZARZE </a:t>
            </a:r>
            <a:r>
              <a:rPr lang="pl-PL" sz="1200" b="1" i="1" dirty="0" smtClean="0">
                <a:solidFill>
                  <a:srgbClr val="0070C0"/>
                </a:solidFill>
                <a:latin typeface="Arial Black" pitchFamily="34" charset="0"/>
                <a:cs typeface="Arial" pitchFamily="34" charset="0"/>
              </a:rPr>
              <a:t>METROPOLITALNYM</a:t>
            </a:r>
          </a:p>
          <a:p>
            <a:pPr algn="ctr"/>
            <a:endParaRPr lang="pl-PL" sz="1200" b="1" i="1" dirty="0" smtClean="0">
              <a:solidFill>
                <a:srgbClr val="0070C0"/>
              </a:solidFill>
              <a:latin typeface="Arial Black" pitchFamily="34" charset="0"/>
              <a:cs typeface="Arial" pitchFamily="34" charset="0"/>
            </a:endParaRPr>
          </a:p>
          <a:p>
            <a:pPr algn="ctr"/>
            <a:r>
              <a:rPr lang="pl-PL" sz="1200" b="1" i="1" dirty="0" smtClean="0">
                <a:solidFill>
                  <a:srgbClr val="C00000"/>
                </a:solidFill>
                <a:latin typeface="Arial Black" pitchFamily="34" charset="0"/>
                <a:cs typeface="Arial" pitchFamily="34" charset="0"/>
              </a:rPr>
              <a:t>Cel </a:t>
            </a:r>
            <a:r>
              <a:rPr lang="pl-PL" sz="1200" b="1" i="1" dirty="0">
                <a:solidFill>
                  <a:srgbClr val="C00000"/>
                </a:solidFill>
                <a:latin typeface="Arial Black" pitchFamily="34" charset="0"/>
                <a:cs typeface="Arial" pitchFamily="34" charset="0"/>
              </a:rPr>
              <a:t>operacyjny  </a:t>
            </a:r>
            <a:r>
              <a:rPr lang="pl-PL" sz="1200" b="1" i="1" dirty="0" smtClean="0">
                <a:solidFill>
                  <a:srgbClr val="C00000"/>
                </a:solidFill>
                <a:latin typeface="Arial Black" pitchFamily="34" charset="0"/>
                <a:cs typeface="Arial" pitchFamily="34" charset="0"/>
              </a:rPr>
              <a:t>6.</a:t>
            </a:r>
            <a:r>
              <a:rPr lang="pl-PL" sz="1200" b="1" i="1" dirty="0">
                <a:solidFill>
                  <a:srgbClr val="C00000"/>
                </a:solidFill>
                <a:latin typeface="Arial Black" pitchFamily="34" charset="0"/>
              </a:rPr>
              <a:t>  Na linii komunikacyjnej Szczecin – Police należy stworzyć szybką kolej miejską łączącą centrum Szczecina z Policami i Trzebieżą                                         z możliwością wprowadzenia tramwaju dwusystemowego</a:t>
            </a:r>
            <a:endParaRPr lang="pl-PL" sz="1200" b="1" i="1" dirty="0">
              <a:solidFill>
                <a:srgbClr val="C00000"/>
              </a:solidFill>
              <a:latin typeface="Arial Black" pitchFamily="34" charset="0"/>
              <a:cs typeface="Arial" pitchFamily="34" charset="0"/>
            </a:endParaRPr>
          </a:p>
          <a:p>
            <a:pPr algn="ctr"/>
            <a:r>
              <a:rPr lang="pl-PL" sz="1200" b="1" i="1" dirty="0" smtClean="0">
                <a:latin typeface="Arial Black" pitchFamily="34" charset="0"/>
                <a:cs typeface="Arial" pitchFamily="34" charset="0"/>
              </a:rPr>
              <a:t>Budowa zachodniej obwodnicy kolejowej</a:t>
            </a:r>
            <a:endParaRPr lang="pl-PL" sz="1200" b="1" i="1" dirty="0">
              <a:latin typeface="Arial Black" pitchFamily="34" charset="0"/>
              <a:cs typeface="Arial" pitchFamily="34" charset="0"/>
            </a:endParaRPr>
          </a:p>
          <a:p>
            <a:pPr algn="ctr"/>
            <a:endParaRPr lang="pl-PL" sz="1200" i="1" dirty="0"/>
          </a:p>
        </p:txBody>
      </p:sp>
      <p:graphicFrame>
        <p:nvGraphicFramePr>
          <p:cNvPr id="3" name="Obiekt 2"/>
          <p:cNvGraphicFramePr>
            <a:graphicFrameLocks noChangeAspect="1"/>
          </p:cNvGraphicFramePr>
          <p:nvPr>
            <p:extLst>
              <p:ext uri="{D42A27DB-BD31-4B8C-83A1-F6EECF244321}">
                <p14:modId xmlns:p14="http://schemas.microsoft.com/office/powerpoint/2010/main" val="24337941"/>
              </p:ext>
            </p:extLst>
          </p:nvPr>
        </p:nvGraphicFramePr>
        <p:xfrm>
          <a:off x="2735796" y="1412776"/>
          <a:ext cx="3744416" cy="4968552"/>
        </p:xfrm>
        <a:graphic>
          <a:graphicData uri="http://schemas.openxmlformats.org/presentationml/2006/ole">
            <mc:AlternateContent xmlns:mc="http://schemas.openxmlformats.org/markup-compatibility/2006">
              <mc:Choice xmlns:v="urn:schemas-microsoft-com:vml" Requires="v">
                <p:oleObj spid="_x0000_s28733" name="Dokument" r:id="rId3" imgW="6082787" imgH="8639566" progId="Word.Document.12">
                  <p:embed/>
                </p:oleObj>
              </mc:Choice>
              <mc:Fallback>
                <p:oleObj name="Dokument" r:id="rId3" imgW="6082787" imgH="8639566" progId="Word.Document.12">
                  <p:embed/>
                  <p:pic>
                    <p:nvPicPr>
                      <p:cNvPr id="0" name=""/>
                      <p:cNvPicPr/>
                      <p:nvPr/>
                    </p:nvPicPr>
                    <p:blipFill>
                      <a:blip r:embed="rId4"/>
                      <a:stretch>
                        <a:fillRect/>
                      </a:stretch>
                    </p:blipFill>
                    <p:spPr>
                      <a:xfrm>
                        <a:off x="2735796" y="1412776"/>
                        <a:ext cx="3744416" cy="4968552"/>
                      </a:xfrm>
                      <a:prstGeom prst="rect">
                        <a:avLst/>
                      </a:prstGeom>
                    </p:spPr>
                  </p:pic>
                </p:oleObj>
              </mc:Fallback>
            </mc:AlternateContent>
          </a:graphicData>
        </a:graphic>
      </p:graphicFrame>
    </p:spTree>
    <p:extLst>
      <p:ext uri="{BB962C8B-B14F-4D97-AF65-F5344CB8AC3E}">
        <p14:creationId xmlns:p14="http://schemas.microsoft.com/office/powerpoint/2010/main" val="125900265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043608" y="188640"/>
            <a:ext cx="7200800" cy="1200329"/>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a:t>
            </a:r>
            <a:r>
              <a:rPr lang="pl-PL" sz="1200" b="1" i="1" dirty="0" smtClean="0">
                <a:solidFill>
                  <a:srgbClr val="0070C0"/>
                </a:solidFill>
                <a:latin typeface="Arial Black" pitchFamily="34" charset="0"/>
                <a:cs typeface="Arial" pitchFamily="34" charset="0"/>
              </a:rPr>
              <a:t>PUBLICZNEGO </a:t>
            </a:r>
            <a:r>
              <a:rPr lang="pl-PL" sz="1200" b="1" i="1" dirty="0">
                <a:solidFill>
                  <a:srgbClr val="0070C0"/>
                </a:solidFill>
                <a:latin typeface="Arial Black" pitchFamily="34" charset="0"/>
                <a:cs typeface="Arial" pitchFamily="34" charset="0"/>
              </a:rPr>
              <a:t>W SZCZECIŃSKIM OBSZARZE </a:t>
            </a:r>
            <a:r>
              <a:rPr lang="pl-PL" sz="1200" b="1" i="1" dirty="0" smtClean="0">
                <a:solidFill>
                  <a:srgbClr val="0070C0"/>
                </a:solidFill>
                <a:latin typeface="Arial Black" pitchFamily="34" charset="0"/>
                <a:cs typeface="Arial" pitchFamily="34" charset="0"/>
              </a:rPr>
              <a:t>METROPOLITALNYM</a:t>
            </a:r>
          </a:p>
          <a:p>
            <a:pPr algn="ctr"/>
            <a:endParaRPr lang="pl-PL" sz="1200" b="1" i="1" dirty="0" smtClean="0">
              <a:solidFill>
                <a:srgbClr val="0070C0"/>
              </a:solidFill>
              <a:latin typeface="Arial Black" pitchFamily="34" charset="0"/>
              <a:cs typeface="Arial" pitchFamily="34" charset="0"/>
            </a:endParaRPr>
          </a:p>
          <a:p>
            <a:pPr algn="ctr"/>
            <a:r>
              <a:rPr lang="pl-PL" sz="1200" b="1" i="1" dirty="0" smtClean="0">
                <a:latin typeface="Arial Black" pitchFamily="34" charset="0"/>
                <a:cs typeface="Arial" pitchFamily="34" charset="0"/>
              </a:rPr>
              <a:t>Stworzenie docelowej sieci połączeń kolejowych w SOM</a:t>
            </a:r>
          </a:p>
          <a:p>
            <a:pPr algn="ctr"/>
            <a:r>
              <a:rPr lang="pl-PL" sz="1200" b="1" i="1" dirty="0" smtClean="0">
                <a:latin typeface="Arial Black" pitchFamily="34" charset="0"/>
                <a:cs typeface="Arial" pitchFamily="34" charset="0"/>
              </a:rPr>
              <a:t>Szczecińska</a:t>
            </a:r>
            <a:r>
              <a:rPr lang="pl-PL" sz="1200" b="1" i="1" dirty="0">
                <a:latin typeface="Arial Black" pitchFamily="34" charset="0"/>
                <a:cs typeface="Arial" pitchFamily="34" charset="0"/>
              </a:rPr>
              <a:t> </a:t>
            </a:r>
            <a:r>
              <a:rPr lang="pl-PL" sz="1200" b="1" i="1" dirty="0" smtClean="0">
                <a:latin typeface="Arial Black" pitchFamily="34" charset="0"/>
                <a:cs typeface="Arial" pitchFamily="34" charset="0"/>
              </a:rPr>
              <a:t>Kolej Metropolitalna</a:t>
            </a:r>
            <a:endParaRPr lang="pl-PL" sz="1200" b="1" i="1" dirty="0">
              <a:latin typeface="Arial Black" pitchFamily="34" charset="0"/>
              <a:cs typeface="Arial" pitchFamily="34" charset="0"/>
            </a:endParaRPr>
          </a:p>
          <a:p>
            <a:pPr algn="ctr"/>
            <a:endParaRPr lang="pl-PL" sz="1200" i="1" dirty="0"/>
          </a:p>
        </p:txBody>
      </p:sp>
      <p:graphicFrame>
        <p:nvGraphicFramePr>
          <p:cNvPr id="3" name="Obiekt 2"/>
          <p:cNvGraphicFramePr>
            <a:graphicFrameLocks noChangeAspect="1"/>
          </p:cNvGraphicFramePr>
          <p:nvPr>
            <p:extLst>
              <p:ext uri="{D42A27DB-BD31-4B8C-83A1-F6EECF244321}">
                <p14:modId xmlns:p14="http://schemas.microsoft.com/office/powerpoint/2010/main" val="893757176"/>
              </p:ext>
            </p:extLst>
          </p:nvPr>
        </p:nvGraphicFramePr>
        <p:xfrm>
          <a:off x="2483768" y="548680"/>
          <a:ext cx="4320480" cy="5616624"/>
        </p:xfrm>
        <a:graphic>
          <a:graphicData uri="http://schemas.openxmlformats.org/presentationml/2006/ole">
            <mc:AlternateContent xmlns:mc="http://schemas.openxmlformats.org/markup-compatibility/2006">
              <mc:Choice xmlns:v="urn:schemas-microsoft-com:vml" Requires="v">
                <p:oleObj spid="_x0000_s55301" name="Dokument" r:id="rId3" imgW="5766396" imgH="7891291" progId="Word.Document.12">
                  <p:embed/>
                </p:oleObj>
              </mc:Choice>
              <mc:Fallback>
                <p:oleObj name="Dokument" r:id="rId3" imgW="5766396" imgH="7891291" progId="Word.Document.12">
                  <p:embed/>
                  <p:pic>
                    <p:nvPicPr>
                      <p:cNvPr id="0" name=""/>
                      <p:cNvPicPr/>
                      <p:nvPr/>
                    </p:nvPicPr>
                    <p:blipFill>
                      <a:blip r:embed="rId4"/>
                      <a:stretch>
                        <a:fillRect/>
                      </a:stretch>
                    </p:blipFill>
                    <p:spPr>
                      <a:xfrm>
                        <a:off x="2483768" y="548680"/>
                        <a:ext cx="4320480" cy="5616624"/>
                      </a:xfrm>
                      <a:prstGeom prst="rect">
                        <a:avLst/>
                      </a:prstGeom>
                    </p:spPr>
                  </p:pic>
                </p:oleObj>
              </mc:Fallback>
            </mc:AlternateContent>
          </a:graphicData>
        </a:graphic>
      </p:graphicFrame>
    </p:spTree>
    <p:extLst>
      <p:ext uri="{BB962C8B-B14F-4D97-AF65-F5344CB8AC3E}">
        <p14:creationId xmlns:p14="http://schemas.microsoft.com/office/powerpoint/2010/main" val="48393330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971600" y="188640"/>
            <a:ext cx="7272808" cy="1569660"/>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a:t>
            </a:r>
            <a:r>
              <a:rPr lang="pl-PL" sz="1200" b="1" i="1" dirty="0" smtClean="0">
                <a:solidFill>
                  <a:srgbClr val="0070C0"/>
                </a:solidFill>
                <a:latin typeface="Arial Black" pitchFamily="34" charset="0"/>
                <a:cs typeface="Arial" pitchFamily="34" charset="0"/>
              </a:rPr>
              <a:t>PUBLICZNEGO </a:t>
            </a:r>
            <a:r>
              <a:rPr lang="pl-PL" sz="1200" b="1" i="1" dirty="0">
                <a:solidFill>
                  <a:srgbClr val="0070C0"/>
                </a:solidFill>
                <a:latin typeface="Arial Black" pitchFamily="34" charset="0"/>
                <a:cs typeface="Arial" pitchFamily="34" charset="0"/>
              </a:rPr>
              <a:t>W SZCZECIŃSKIM OBSZARZE </a:t>
            </a:r>
            <a:r>
              <a:rPr lang="pl-PL" sz="1200" b="1" i="1" dirty="0" smtClean="0">
                <a:solidFill>
                  <a:srgbClr val="0070C0"/>
                </a:solidFill>
                <a:latin typeface="Arial Black" pitchFamily="34" charset="0"/>
                <a:cs typeface="Arial" pitchFamily="34" charset="0"/>
              </a:rPr>
              <a:t>METROPOLITALNYM</a:t>
            </a:r>
          </a:p>
          <a:p>
            <a:endParaRPr lang="pl-PL" sz="1200" b="1" i="1" dirty="0" smtClean="0">
              <a:solidFill>
                <a:srgbClr val="0070C0"/>
              </a:solidFill>
              <a:latin typeface="Arial Black" pitchFamily="34" charset="0"/>
              <a:cs typeface="Arial" pitchFamily="34" charset="0"/>
            </a:endParaRPr>
          </a:p>
          <a:p>
            <a:pPr algn="ctr"/>
            <a:r>
              <a:rPr lang="pl-PL" sz="1200" b="1" i="1" dirty="0" smtClean="0">
                <a:solidFill>
                  <a:srgbClr val="C00000"/>
                </a:solidFill>
                <a:latin typeface="Arial Black" pitchFamily="34" charset="0"/>
                <a:cs typeface="Arial" pitchFamily="34" charset="0"/>
              </a:rPr>
              <a:t>Cel </a:t>
            </a:r>
            <a:r>
              <a:rPr lang="pl-PL" sz="1200" b="1" i="1" dirty="0">
                <a:solidFill>
                  <a:srgbClr val="C00000"/>
                </a:solidFill>
                <a:latin typeface="Arial Black" pitchFamily="34" charset="0"/>
                <a:cs typeface="Arial" pitchFamily="34" charset="0"/>
              </a:rPr>
              <a:t>operacyjny  7</a:t>
            </a:r>
            <a:r>
              <a:rPr lang="pl-PL" sz="1200" b="1" i="1" dirty="0" smtClean="0">
                <a:solidFill>
                  <a:srgbClr val="C00000"/>
                </a:solidFill>
                <a:latin typeface="Arial Black" pitchFamily="34" charset="0"/>
                <a:cs typeface="Arial" pitchFamily="34" charset="0"/>
              </a:rPr>
              <a:t>.</a:t>
            </a:r>
            <a:r>
              <a:rPr lang="pl-PL" sz="1200" b="1" i="1" dirty="0" smtClean="0">
                <a:solidFill>
                  <a:srgbClr val="C00000"/>
                </a:solidFill>
                <a:latin typeface="Arial Black" pitchFamily="34" charset="0"/>
              </a:rPr>
              <a:t> </a:t>
            </a:r>
            <a:r>
              <a:rPr lang="pl-PL" sz="1200" b="1" i="1" dirty="0">
                <a:solidFill>
                  <a:srgbClr val="C00000"/>
                </a:solidFill>
                <a:latin typeface="Arial Black" pitchFamily="34" charset="0"/>
              </a:rPr>
              <a:t>Regionalny Port Lotniczy Szczecin – Goleniów należy rozbudować, natomiast Lotnisko Szczecin Dąbie powinno się dostosować do obsługi małych samolotów i śmigłowców (przewozy </a:t>
            </a:r>
            <a:r>
              <a:rPr lang="pl-PL" sz="1200" b="1" i="1" dirty="0" smtClean="0">
                <a:solidFill>
                  <a:srgbClr val="C00000"/>
                </a:solidFill>
                <a:latin typeface="Arial Black" pitchFamily="34" charset="0"/>
              </a:rPr>
              <a:t>turystyczne </a:t>
            </a:r>
            <a:r>
              <a:rPr lang="pl-PL" sz="1200" b="1" i="1" dirty="0">
                <a:solidFill>
                  <a:srgbClr val="C00000"/>
                </a:solidFill>
                <a:latin typeface="Arial Black" pitchFamily="34" charset="0"/>
              </a:rPr>
              <a:t>i biznesowe</a:t>
            </a:r>
            <a:r>
              <a:rPr lang="pl-PL" sz="1200" b="1" i="1" dirty="0" smtClean="0">
                <a:solidFill>
                  <a:srgbClr val="C00000"/>
                </a:solidFill>
                <a:latin typeface="Arial Black" pitchFamily="34" charset="0"/>
              </a:rPr>
              <a:t>)</a:t>
            </a:r>
            <a:endParaRPr lang="pl-PL" sz="1200" dirty="0">
              <a:solidFill>
                <a:srgbClr val="C00000"/>
              </a:solidFill>
              <a:latin typeface="Arial Black" pitchFamily="34" charset="0"/>
            </a:endParaRPr>
          </a:p>
          <a:p>
            <a:pPr algn="ctr"/>
            <a:r>
              <a:rPr lang="pl-PL" sz="1200" b="1" i="1" dirty="0" smtClean="0">
                <a:latin typeface="Arial Black" pitchFamily="34" charset="0"/>
                <a:cs typeface="Arial" pitchFamily="34" charset="0"/>
              </a:rPr>
              <a:t>Transport lotniczy</a:t>
            </a:r>
            <a:endParaRPr lang="pl-PL" sz="1200" b="1" i="1" dirty="0">
              <a:latin typeface="Arial Black" pitchFamily="34" charset="0"/>
              <a:cs typeface="Arial" pitchFamily="34" charset="0"/>
            </a:endParaRPr>
          </a:p>
          <a:p>
            <a:endParaRPr lang="pl-PL" sz="1200" i="1" dirty="0"/>
          </a:p>
        </p:txBody>
      </p:sp>
      <p:graphicFrame>
        <p:nvGraphicFramePr>
          <p:cNvPr id="4" name="Obiekt 3"/>
          <p:cNvGraphicFramePr>
            <a:graphicFrameLocks noChangeAspect="1"/>
          </p:cNvGraphicFramePr>
          <p:nvPr>
            <p:extLst>
              <p:ext uri="{D42A27DB-BD31-4B8C-83A1-F6EECF244321}">
                <p14:modId xmlns:p14="http://schemas.microsoft.com/office/powerpoint/2010/main" val="2816205078"/>
              </p:ext>
            </p:extLst>
          </p:nvPr>
        </p:nvGraphicFramePr>
        <p:xfrm>
          <a:off x="2483768" y="1556792"/>
          <a:ext cx="3969000" cy="5292000"/>
        </p:xfrm>
        <a:graphic>
          <a:graphicData uri="http://schemas.openxmlformats.org/presentationml/2006/ole">
            <mc:AlternateContent xmlns:mc="http://schemas.openxmlformats.org/markup-compatibility/2006">
              <mc:Choice xmlns:v="urn:schemas-microsoft-com:vml" Requires="v">
                <p:oleObj spid="_x0000_s30785" name="Dokument" r:id="rId3" imgW="6883855" imgH="9178166" progId="Word.Document.12">
                  <p:embed/>
                </p:oleObj>
              </mc:Choice>
              <mc:Fallback>
                <p:oleObj name="Dokument" r:id="rId3" imgW="6883855" imgH="9178166" progId="Word.Document.12">
                  <p:embed/>
                  <p:pic>
                    <p:nvPicPr>
                      <p:cNvPr id="0" name=""/>
                      <p:cNvPicPr/>
                      <p:nvPr/>
                    </p:nvPicPr>
                    <p:blipFill>
                      <a:blip r:embed="rId4"/>
                      <a:stretch>
                        <a:fillRect/>
                      </a:stretch>
                    </p:blipFill>
                    <p:spPr>
                      <a:xfrm>
                        <a:off x="2483768" y="1556792"/>
                        <a:ext cx="3969000" cy="5292000"/>
                      </a:xfrm>
                      <a:prstGeom prst="rect">
                        <a:avLst/>
                      </a:prstGeom>
                    </p:spPr>
                  </p:pic>
                </p:oleObj>
              </mc:Fallback>
            </mc:AlternateContent>
          </a:graphicData>
        </a:graphic>
      </p:graphicFrame>
    </p:spTree>
    <p:extLst>
      <p:ext uri="{BB962C8B-B14F-4D97-AF65-F5344CB8AC3E}">
        <p14:creationId xmlns:p14="http://schemas.microsoft.com/office/powerpoint/2010/main" val="253087191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971600" y="188640"/>
            <a:ext cx="7272808" cy="1908215"/>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a:t>
            </a:r>
            <a:r>
              <a:rPr lang="pl-PL" sz="1200" b="1" i="1" dirty="0" smtClean="0">
                <a:solidFill>
                  <a:srgbClr val="0070C0"/>
                </a:solidFill>
                <a:latin typeface="Arial Black" pitchFamily="34" charset="0"/>
                <a:cs typeface="Arial" pitchFamily="34" charset="0"/>
              </a:rPr>
              <a:t>PUBLICZNEGO </a:t>
            </a:r>
            <a:r>
              <a:rPr lang="pl-PL" sz="1200" b="1" i="1" dirty="0">
                <a:solidFill>
                  <a:srgbClr val="0070C0"/>
                </a:solidFill>
                <a:latin typeface="Arial Black" pitchFamily="34" charset="0"/>
                <a:cs typeface="Arial" pitchFamily="34" charset="0"/>
              </a:rPr>
              <a:t>W SZCZECIŃSKIM OBSZARZE </a:t>
            </a:r>
            <a:r>
              <a:rPr lang="pl-PL" sz="1200" b="1" i="1" dirty="0" smtClean="0">
                <a:solidFill>
                  <a:srgbClr val="0070C0"/>
                </a:solidFill>
                <a:latin typeface="Arial Black" pitchFamily="34" charset="0"/>
                <a:cs typeface="Arial" pitchFamily="34" charset="0"/>
              </a:rPr>
              <a:t>METROPOLITALNYM</a:t>
            </a:r>
          </a:p>
          <a:p>
            <a:pPr algn="ctr"/>
            <a:endParaRPr lang="pl-PL" sz="1200" b="1" i="1" dirty="0" smtClean="0">
              <a:solidFill>
                <a:srgbClr val="0070C0"/>
              </a:solidFill>
              <a:latin typeface="Arial Black" pitchFamily="34" charset="0"/>
              <a:cs typeface="Arial" pitchFamily="34" charset="0"/>
            </a:endParaRPr>
          </a:p>
          <a:p>
            <a:pPr algn="ctr"/>
            <a:r>
              <a:rPr lang="pl-PL" sz="1200" b="1" i="1" dirty="0" smtClean="0">
                <a:solidFill>
                  <a:srgbClr val="C00000"/>
                </a:solidFill>
                <a:latin typeface="Arial Black" pitchFamily="34" charset="0"/>
                <a:cs typeface="Arial" pitchFamily="34" charset="0"/>
              </a:rPr>
              <a:t>Cel </a:t>
            </a:r>
            <a:r>
              <a:rPr lang="pl-PL" sz="1200" b="1" i="1" dirty="0">
                <a:solidFill>
                  <a:srgbClr val="C00000"/>
                </a:solidFill>
                <a:latin typeface="Arial Black" pitchFamily="34" charset="0"/>
                <a:cs typeface="Arial" pitchFamily="34" charset="0"/>
              </a:rPr>
              <a:t>operacyjny  8</a:t>
            </a:r>
            <a:r>
              <a:rPr lang="pl-PL" sz="1200" b="1" i="1" dirty="0" smtClean="0">
                <a:solidFill>
                  <a:srgbClr val="C00000"/>
                </a:solidFill>
                <a:latin typeface="Arial Black" pitchFamily="34" charset="0"/>
                <a:cs typeface="Arial" pitchFamily="34" charset="0"/>
              </a:rPr>
              <a:t>.</a:t>
            </a:r>
            <a:r>
              <a:rPr lang="pl-PL" sz="1200" b="1" i="1" dirty="0" smtClean="0">
                <a:solidFill>
                  <a:srgbClr val="C00000"/>
                </a:solidFill>
                <a:latin typeface="Arial Black" pitchFamily="34" charset="0"/>
              </a:rPr>
              <a:t> </a:t>
            </a:r>
            <a:r>
              <a:rPr lang="pl-PL" sz="1200" b="1" i="1" dirty="0">
                <a:solidFill>
                  <a:srgbClr val="C00000"/>
                </a:solidFill>
                <a:latin typeface="Arial Black" pitchFamily="34" charset="0"/>
              </a:rPr>
              <a:t>Głównym środkiem transportu pasażerów na lotnisko </a:t>
            </a:r>
            <a:r>
              <a:rPr lang="pl-PL" sz="1200" b="1" i="1" dirty="0" smtClean="0">
                <a:solidFill>
                  <a:srgbClr val="C00000"/>
                </a:solidFill>
                <a:latin typeface="Arial Black" pitchFamily="34" charset="0"/>
              </a:rPr>
              <a:t>                              w </a:t>
            </a:r>
            <a:r>
              <a:rPr lang="pl-PL" sz="1200" b="1" i="1" dirty="0">
                <a:solidFill>
                  <a:srgbClr val="C00000"/>
                </a:solidFill>
                <a:latin typeface="Arial Black" pitchFamily="34" charset="0"/>
              </a:rPr>
              <a:t>Goleniowie powinny być pociągi kursujące na to lotnisko ze Szczecina                              i Stargardu;</a:t>
            </a:r>
            <a:endParaRPr lang="pl-PL" sz="1200" dirty="0">
              <a:solidFill>
                <a:srgbClr val="C00000"/>
              </a:solidFill>
              <a:latin typeface="Arial Black" pitchFamily="34" charset="0"/>
            </a:endParaRPr>
          </a:p>
          <a:p>
            <a:pPr algn="ctr"/>
            <a:r>
              <a:rPr lang="pl-PL" sz="1100" b="1" i="1" dirty="0" smtClean="0">
                <a:latin typeface="Arial Black" pitchFamily="34" charset="0"/>
                <a:cs typeface="Arial" pitchFamily="34" charset="0"/>
              </a:rPr>
              <a:t>Kolej na lotnisko</a:t>
            </a:r>
            <a:endParaRPr lang="pl-PL" sz="1100" b="1" i="1" dirty="0">
              <a:latin typeface="Arial Black" pitchFamily="34" charset="0"/>
              <a:cs typeface="Arial" pitchFamily="34" charset="0"/>
            </a:endParaRPr>
          </a:p>
          <a:p>
            <a:pPr algn="ctr"/>
            <a:endParaRPr lang="pl-PL" sz="1100" i="1" dirty="0"/>
          </a:p>
          <a:p>
            <a:pPr algn="ctr"/>
            <a:endParaRPr lang="pl-PL" sz="1200" b="1" i="1" dirty="0" smtClean="0">
              <a:solidFill>
                <a:srgbClr val="0070C0"/>
              </a:solidFill>
              <a:latin typeface="Arial Black" pitchFamily="34" charset="0"/>
              <a:cs typeface="Arial" pitchFamily="34" charset="0"/>
            </a:endParaRPr>
          </a:p>
          <a:p>
            <a:pPr algn="ctr"/>
            <a:endParaRPr lang="pl-PL" sz="1200" i="1" dirty="0"/>
          </a:p>
        </p:txBody>
      </p:sp>
      <p:graphicFrame>
        <p:nvGraphicFramePr>
          <p:cNvPr id="3" name="Obiekt 2"/>
          <p:cNvGraphicFramePr>
            <a:graphicFrameLocks noChangeAspect="1"/>
          </p:cNvGraphicFramePr>
          <p:nvPr>
            <p:extLst>
              <p:ext uri="{D42A27DB-BD31-4B8C-83A1-F6EECF244321}">
                <p14:modId xmlns:p14="http://schemas.microsoft.com/office/powerpoint/2010/main" val="3983549885"/>
              </p:ext>
            </p:extLst>
          </p:nvPr>
        </p:nvGraphicFramePr>
        <p:xfrm>
          <a:off x="2483768" y="1142747"/>
          <a:ext cx="4248472" cy="5328592"/>
        </p:xfrm>
        <a:graphic>
          <a:graphicData uri="http://schemas.openxmlformats.org/presentationml/2006/ole">
            <mc:AlternateContent xmlns:mc="http://schemas.openxmlformats.org/markup-compatibility/2006">
              <mc:Choice xmlns:v="urn:schemas-microsoft-com:vml" Requires="v">
                <p:oleObj spid="_x0000_s29758" name="Dokument" r:id="rId3" imgW="6078463" imgH="7933803" progId="Word.Document.12">
                  <p:embed/>
                </p:oleObj>
              </mc:Choice>
              <mc:Fallback>
                <p:oleObj name="Dokument" r:id="rId3" imgW="6078463" imgH="7933803" progId="Word.Document.12">
                  <p:embed/>
                  <p:pic>
                    <p:nvPicPr>
                      <p:cNvPr id="0" name=""/>
                      <p:cNvPicPr/>
                      <p:nvPr/>
                    </p:nvPicPr>
                    <p:blipFill>
                      <a:blip r:embed="rId4"/>
                      <a:stretch>
                        <a:fillRect/>
                      </a:stretch>
                    </p:blipFill>
                    <p:spPr>
                      <a:xfrm>
                        <a:off x="2483768" y="1142747"/>
                        <a:ext cx="4248472" cy="5328592"/>
                      </a:xfrm>
                      <a:prstGeom prst="rect">
                        <a:avLst/>
                      </a:prstGeom>
                    </p:spPr>
                  </p:pic>
                </p:oleObj>
              </mc:Fallback>
            </mc:AlternateContent>
          </a:graphicData>
        </a:graphic>
      </p:graphicFrame>
    </p:spTree>
    <p:extLst>
      <p:ext uri="{BB962C8B-B14F-4D97-AF65-F5344CB8AC3E}">
        <p14:creationId xmlns:p14="http://schemas.microsoft.com/office/powerpoint/2010/main" val="2527811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971600" y="188640"/>
            <a:ext cx="7272808" cy="1015663"/>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a:t>
            </a:r>
            <a:r>
              <a:rPr lang="pl-PL" sz="1200" b="1" i="1" dirty="0" smtClean="0">
                <a:solidFill>
                  <a:srgbClr val="0070C0"/>
                </a:solidFill>
                <a:latin typeface="Arial Black" pitchFamily="34" charset="0"/>
                <a:cs typeface="Arial" pitchFamily="34" charset="0"/>
              </a:rPr>
              <a:t>PUBLICZNEGO </a:t>
            </a:r>
            <a:r>
              <a:rPr lang="pl-PL" sz="1200" b="1" i="1" dirty="0">
                <a:solidFill>
                  <a:srgbClr val="0070C0"/>
                </a:solidFill>
                <a:latin typeface="Arial Black" pitchFamily="34" charset="0"/>
                <a:cs typeface="Arial" pitchFamily="34" charset="0"/>
              </a:rPr>
              <a:t>W SZCZECIŃSKIM OBSZARZE </a:t>
            </a:r>
            <a:r>
              <a:rPr lang="pl-PL" sz="1200" b="1" i="1" dirty="0" smtClean="0">
                <a:solidFill>
                  <a:srgbClr val="0070C0"/>
                </a:solidFill>
                <a:latin typeface="Arial Black" pitchFamily="34" charset="0"/>
                <a:cs typeface="Arial" pitchFamily="34" charset="0"/>
              </a:rPr>
              <a:t>METROPOLITALNYM</a:t>
            </a:r>
          </a:p>
          <a:p>
            <a:pPr algn="ctr"/>
            <a:endParaRPr lang="pl-PL" sz="1200" b="1" i="1" dirty="0" smtClean="0">
              <a:solidFill>
                <a:srgbClr val="0070C0"/>
              </a:solidFill>
              <a:latin typeface="Arial Black" pitchFamily="34" charset="0"/>
              <a:cs typeface="Arial" pitchFamily="34" charset="0"/>
            </a:endParaRPr>
          </a:p>
          <a:p>
            <a:pPr algn="ctr"/>
            <a:endParaRPr lang="pl-PL" sz="1200" b="1" i="1" dirty="0">
              <a:solidFill>
                <a:srgbClr val="0070C0"/>
              </a:solidFill>
              <a:latin typeface="Arial Black" pitchFamily="34" charset="0"/>
              <a:cs typeface="Arial" pitchFamily="34" charset="0"/>
            </a:endParaRPr>
          </a:p>
          <a:p>
            <a:pPr algn="ctr"/>
            <a:r>
              <a:rPr lang="pl-PL" sz="1200" b="1" dirty="0" smtClean="0">
                <a:solidFill>
                  <a:srgbClr val="C00000"/>
                </a:solidFill>
                <a:latin typeface="Arial Black" pitchFamily="34" charset="0"/>
                <a:cs typeface="Arial" pitchFamily="34" charset="0"/>
              </a:rPr>
              <a:t>Analiza uwarunkowań prawnych</a:t>
            </a:r>
            <a:endParaRPr lang="pl-PL" sz="1200" dirty="0">
              <a:solidFill>
                <a:srgbClr val="C00000"/>
              </a:solidFill>
            </a:endParaRPr>
          </a:p>
        </p:txBody>
      </p:sp>
      <p:sp>
        <p:nvSpPr>
          <p:cNvPr id="3" name="Prostokąt 2"/>
          <p:cNvSpPr/>
          <p:nvPr/>
        </p:nvSpPr>
        <p:spPr>
          <a:xfrm>
            <a:off x="846094" y="1484784"/>
            <a:ext cx="7254298" cy="5355312"/>
          </a:xfrm>
          <a:prstGeom prst="rect">
            <a:avLst/>
          </a:prstGeom>
        </p:spPr>
        <p:txBody>
          <a:bodyPr wrap="square">
            <a:spAutoFit/>
          </a:bodyPr>
          <a:lstStyle/>
          <a:p>
            <a:pPr algn="just"/>
            <a:endParaRPr lang="pl-PL" sz="1600" b="1" dirty="0" smtClean="0">
              <a:solidFill>
                <a:srgbClr val="C00000"/>
              </a:solidFill>
              <a:latin typeface="Arial" pitchFamily="34" charset="0"/>
              <a:cs typeface="Arial" pitchFamily="34" charset="0"/>
            </a:endParaRPr>
          </a:p>
          <a:p>
            <a:pPr algn="ctr"/>
            <a:endParaRPr lang="pl-PL" sz="1600" b="1" dirty="0" smtClean="0">
              <a:latin typeface="Arial Black" pitchFamily="34" charset="0"/>
              <a:cs typeface="Arial" pitchFamily="34" charset="0"/>
            </a:endParaRPr>
          </a:p>
          <a:p>
            <a:pPr algn="ctr"/>
            <a:endParaRPr lang="pl-PL" sz="1600" b="1" dirty="0">
              <a:latin typeface="Arial Black" pitchFamily="34" charset="0"/>
              <a:cs typeface="Arial" pitchFamily="34" charset="0"/>
            </a:endParaRPr>
          </a:p>
          <a:p>
            <a:pPr algn="ctr"/>
            <a:r>
              <a:rPr lang="pl-PL" sz="1600" b="1" dirty="0" smtClean="0">
                <a:latin typeface="Arial Black" pitchFamily="34" charset="0"/>
                <a:cs typeface="Arial" pitchFamily="34" charset="0"/>
              </a:rPr>
              <a:t>Ustawa </a:t>
            </a:r>
            <a:r>
              <a:rPr lang="pl-PL" sz="1600" b="1" dirty="0">
                <a:latin typeface="Arial Black" pitchFamily="34" charset="0"/>
                <a:cs typeface="Arial" pitchFamily="34" charset="0"/>
              </a:rPr>
              <a:t>z dnia 16 grudnia 2010 r. o publicznym transporcie </a:t>
            </a:r>
            <a:r>
              <a:rPr lang="pl-PL" sz="1600" b="1" dirty="0" smtClean="0">
                <a:latin typeface="Arial Black" pitchFamily="34" charset="0"/>
                <a:cs typeface="Arial" pitchFamily="34" charset="0"/>
              </a:rPr>
              <a:t>zbiorowym (Dz</a:t>
            </a:r>
            <a:r>
              <a:rPr lang="pl-PL" sz="1600" b="1" dirty="0">
                <a:latin typeface="Arial Black" pitchFamily="34" charset="0"/>
                <a:cs typeface="Arial" pitchFamily="34" charset="0"/>
              </a:rPr>
              <a:t>. U. Nr 5 poz. 13</a:t>
            </a:r>
            <a:r>
              <a:rPr lang="pl-PL" sz="1600" b="1" dirty="0" smtClean="0">
                <a:latin typeface="Arial Black" pitchFamily="34" charset="0"/>
                <a:cs typeface="Arial" pitchFamily="34" charset="0"/>
              </a:rPr>
              <a:t>),</a:t>
            </a:r>
          </a:p>
          <a:p>
            <a:pPr algn="ctr"/>
            <a:endParaRPr lang="pl-PL" sz="1600" b="1" dirty="0">
              <a:latin typeface="Arial Black" pitchFamily="34" charset="0"/>
              <a:cs typeface="Arial" pitchFamily="34" charset="0"/>
            </a:endParaRPr>
          </a:p>
          <a:p>
            <a:pPr marL="285750" indent="-285750" algn="just">
              <a:buFont typeface="Arial" pitchFamily="34" charset="0"/>
              <a:buChar char="•"/>
            </a:pPr>
            <a:r>
              <a:rPr lang="pl-PL" sz="1400" b="1" dirty="0" smtClean="0">
                <a:latin typeface="Arial Black" pitchFamily="34" charset="0"/>
                <a:cs typeface="Arial" pitchFamily="34" charset="0"/>
              </a:rPr>
              <a:t>Ustawa jest </a:t>
            </a:r>
            <a:r>
              <a:rPr lang="pl-PL" sz="1400" b="1" dirty="0">
                <a:latin typeface="Arial Black" pitchFamily="34" charset="0"/>
                <a:cs typeface="Arial" pitchFamily="34" charset="0"/>
              </a:rPr>
              <a:t>głównym aktem prawnym regulującym zasady organizacji transportu publicznego także na poziomie samorządu </a:t>
            </a:r>
            <a:r>
              <a:rPr lang="pl-PL" sz="1400" b="1" dirty="0" smtClean="0">
                <a:latin typeface="Arial Black" pitchFamily="34" charset="0"/>
                <a:cs typeface="Arial" pitchFamily="34" charset="0"/>
              </a:rPr>
              <a:t>gminnego,</a:t>
            </a:r>
          </a:p>
          <a:p>
            <a:pPr algn="just"/>
            <a:endParaRPr lang="pl-PL" sz="1400" b="1" dirty="0" smtClean="0">
              <a:latin typeface="Arial Black" pitchFamily="34" charset="0"/>
              <a:cs typeface="Arial" pitchFamily="34" charset="0"/>
            </a:endParaRPr>
          </a:p>
          <a:p>
            <a:pPr marL="285750" indent="-285750" algn="just">
              <a:buFont typeface="Arial" pitchFamily="34" charset="0"/>
              <a:buChar char="•"/>
            </a:pPr>
            <a:r>
              <a:rPr lang="pl-PL" sz="1400" b="1" dirty="0" smtClean="0">
                <a:latin typeface="Arial Black" pitchFamily="34" charset="0"/>
                <a:cs typeface="Arial" pitchFamily="34" charset="0"/>
              </a:rPr>
              <a:t>Ustawa </a:t>
            </a:r>
            <a:r>
              <a:rPr lang="pl-PL" sz="1400" b="1" dirty="0">
                <a:latin typeface="Arial Black" pitchFamily="34" charset="0"/>
                <a:cs typeface="Arial" pitchFamily="34" charset="0"/>
              </a:rPr>
              <a:t>określa zasady </a:t>
            </a:r>
            <a:r>
              <a:rPr lang="pl-PL" sz="1400" b="1" dirty="0" smtClean="0">
                <a:latin typeface="Arial Black" pitchFamily="34" charset="0"/>
                <a:cs typeface="Arial" pitchFamily="34" charset="0"/>
              </a:rPr>
              <a:t>organizacji </a:t>
            </a:r>
            <a:r>
              <a:rPr lang="pl-PL" sz="1400" b="1" dirty="0">
                <a:latin typeface="Arial Black" pitchFamily="34" charset="0"/>
                <a:cs typeface="Arial" pitchFamily="34" charset="0"/>
              </a:rPr>
              <a:t>i funkcjonowania regularnego przewozu osób w publicznym transporcie zbiorowym realizowanym na terytorium Rzeczypospolitej Polskiej oraz w strefie transgranicznej,                      w transporcie drogowym, kolejowym, innym szynowym, linowym,    </a:t>
            </a:r>
            <a:r>
              <a:rPr lang="pl-PL" sz="1400" b="1" dirty="0" err="1">
                <a:latin typeface="Arial Black" pitchFamily="34" charset="0"/>
                <a:cs typeface="Arial" pitchFamily="34" charset="0"/>
              </a:rPr>
              <a:t>linowo-terenowym</a:t>
            </a:r>
            <a:r>
              <a:rPr lang="pl-PL" sz="1400" b="1" dirty="0">
                <a:latin typeface="Arial Black" pitchFamily="34" charset="0"/>
                <a:cs typeface="Arial" pitchFamily="34" charset="0"/>
              </a:rPr>
              <a:t>, morskim oraz w żegludze śródlądowej</a:t>
            </a:r>
            <a:r>
              <a:rPr lang="pl-PL" sz="1400" b="1" dirty="0" smtClean="0">
                <a:latin typeface="Arial Black" pitchFamily="34" charset="0"/>
                <a:cs typeface="Arial" pitchFamily="34" charset="0"/>
              </a:rPr>
              <a:t>.</a:t>
            </a:r>
          </a:p>
          <a:p>
            <a:pPr algn="just"/>
            <a:endParaRPr lang="pl-PL" sz="1400" b="1" dirty="0" smtClean="0">
              <a:latin typeface="Arial Black" pitchFamily="34" charset="0"/>
              <a:cs typeface="Arial" pitchFamily="34" charset="0"/>
            </a:endParaRPr>
          </a:p>
          <a:p>
            <a:pPr marL="285750" indent="-285750" algn="just">
              <a:buFont typeface="Arial" pitchFamily="34" charset="0"/>
              <a:buChar char="•"/>
            </a:pPr>
            <a:r>
              <a:rPr lang="pl-PL" sz="1400" b="1" dirty="0" smtClean="0">
                <a:latin typeface="Arial Black" pitchFamily="34" charset="0"/>
                <a:cs typeface="Arial" pitchFamily="34" charset="0"/>
              </a:rPr>
              <a:t>Ustawa </a:t>
            </a:r>
            <a:r>
              <a:rPr lang="pl-PL" sz="1400" b="1" dirty="0">
                <a:latin typeface="Arial Black" pitchFamily="34" charset="0"/>
                <a:cs typeface="Arial" pitchFamily="34" charset="0"/>
              </a:rPr>
              <a:t>ta reguluje także zasady organizowania transportu zbiorowego, zarzadzania publicznym transportem zbiorowym oraz finansowania przewozów o charakterze użyteczności publicznej. </a:t>
            </a:r>
          </a:p>
          <a:p>
            <a:pPr algn="ctr"/>
            <a:endParaRPr lang="pl-PL" sz="1400" b="1" dirty="0">
              <a:solidFill>
                <a:srgbClr val="C00000"/>
              </a:solidFill>
              <a:latin typeface="Arial Black" pitchFamily="34" charset="0"/>
              <a:cs typeface="Arial" pitchFamily="34" charset="0"/>
            </a:endParaRPr>
          </a:p>
          <a:p>
            <a:pPr marL="285750" indent="-285750">
              <a:buFont typeface="Arial" pitchFamily="34" charset="0"/>
              <a:buChar char="•"/>
            </a:pPr>
            <a:endParaRPr lang="pl-PL" dirty="0" smtClean="0"/>
          </a:p>
          <a:p>
            <a:endParaRPr lang="pl-PL" dirty="0"/>
          </a:p>
        </p:txBody>
      </p:sp>
    </p:spTree>
    <p:extLst>
      <p:ext uri="{BB962C8B-B14F-4D97-AF65-F5344CB8AC3E}">
        <p14:creationId xmlns:p14="http://schemas.microsoft.com/office/powerpoint/2010/main" val="335322802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899592" y="188640"/>
            <a:ext cx="7344816" cy="2339102"/>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a:t>
            </a:r>
            <a:r>
              <a:rPr lang="pl-PL" sz="1200" b="1" i="1" dirty="0" smtClean="0">
                <a:solidFill>
                  <a:srgbClr val="0070C0"/>
                </a:solidFill>
                <a:latin typeface="Arial Black" pitchFamily="34" charset="0"/>
                <a:cs typeface="Arial" pitchFamily="34" charset="0"/>
              </a:rPr>
              <a:t>PUBLICZNEGO </a:t>
            </a:r>
            <a:r>
              <a:rPr lang="pl-PL" sz="1200" b="1" i="1" dirty="0">
                <a:solidFill>
                  <a:srgbClr val="0070C0"/>
                </a:solidFill>
                <a:latin typeface="Arial Black" pitchFamily="34" charset="0"/>
                <a:cs typeface="Arial" pitchFamily="34" charset="0"/>
              </a:rPr>
              <a:t>W SZCZECIŃSKIM OBSZARZE </a:t>
            </a:r>
            <a:r>
              <a:rPr lang="pl-PL" sz="1200" b="1" i="1" dirty="0" smtClean="0">
                <a:solidFill>
                  <a:srgbClr val="0070C0"/>
                </a:solidFill>
                <a:latin typeface="Arial Black" pitchFamily="34" charset="0"/>
                <a:cs typeface="Arial" pitchFamily="34" charset="0"/>
              </a:rPr>
              <a:t>METROPOLITALNYM</a:t>
            </a:r>
          </a:p>
          <a:p>
            <a:pPr algn="ctr"/>
            <a:endParaRPr lang="pl-PL" sz="1200" b="1" i="1" dirty="0" smtClean="0">
              <a:solidFill>
                <a:srgbClr val="0070C0"/>
              </a:solidFill>
              <a:latin typeface="Arial Black" pitchFamily="34" charset="0"/>
              <a:cs typeface="Arial" pitchFamily="34" charset="0"/>
            </a:endParaRPr>
          </a:p>
          <a:p>
            <a:pPr algn="ctr"/>
            <a:r>
              <a:rPr lang="pl-PL" sz="1200" b="1" i="1" dirty="0" smtClean="0">
                <a:solidFill>
                  <a:srgbClr val="C00000"/>
                </a:solidFill>
                <a:latin typeface="Arial Black" pitchFamily="34" charset="0"/>
                <a:cs typeface="Arial" pitchFamily="34" charset="0"/>
              </a:rPr>
              <a:t>Cel </a:t>
            </a:r>
            <a:r>
              <a:rPr lang="pl-PL" sz="1200" b="1" i="1" dirty="0">
                <a:solidFill>
                  <a:srgbClr val="C00000"/>
                </a:solidFill>
                <a:latin typeface="Arial Black" pitchFamily="34" charset="0"/>
                <a:cs typeface="Arial" pitchFamily="34" charset="0"/>
              </a:rPr>
              <a:t>operacyjny  </a:t>
            </a:r>
            <a:r>
              <a:rPr lang="pl-PL" sz="1200" b="1" i="1" dirty="0" smtClean="0">
                <a:solidFill>
                  <a:srgbClr val="C00000"/>
                </a:solidFill>
                <a:latin typeface="Arial Black" pitchFamily="34" charset="0"/>
                <a:cs typeface="Arial" pitchFamily="34" charset="0"/>
              </a:rPr>
              <a:t>9.</a:t>
            </a:r>
            <a:r>
              <a:rPr lang="pl-PL" sz="1200" b="1" i="1" dirty="0">
                <a:solidFill>
                  <a:srgbClr val="C00000"/>
                </a:solidFill>
                <a:latin typeface="Arial Black" pitchFamily="34" charset="0"/>
              </a:rPr>
              <a:t> Należy rozwijać przewozy pasażerskie drogą wodną,                                         w szczególności przewozy turystyczne wzdłuż Odry oraz na Jeziorze </a:t>
            </a:r>
            <a:r>
              <a:rPr lang="pl-PL" sz="1200" b="1" i="1" dirty="0" smtClean="0">
                <a:solidFill>
                  <a:srgbClr val="C00000"/>
                </a:solidFill>
                <a:latin typeface="Arial Black" pitchFamily="34" charset="0"/>
              </a:rPr>
              <a:t>Dąbskim                                            </a:t>
            </a:r>
            <a:r>
              <a:rPr lang="pl-PL" sz="1200" b="1" i="1" dirty="0">
                <a:solidFill>
                  <a:srgbClr val="C00000"/>
                </a:solidFill>
                <a:latin typeface="Arial Black" pitchFamily="34" charset="0"/>
              </a:rPr>
              <a:t>i Zalewie Szczecińskim. </a:t>
            </a:r>
            <a:endParaRPr lang="pl-PL" sz="1200" dirty="0">
              <a:solidFill>
                <a:srgbClr val="C00000"/>
              </a:solidFill>
              <a:latin typeface="Arial Black" pitchFamily="34" charset="0"/>
            </a:endParaRPr>
          </a:p>
          <a:p>
            <a:pPr algn="ctr"/>
            <a:endParaRPr lang="pl-PL" sz="1200" b="1" dirty="0">
              <a:solidFill>
                <a:srgbClr val="C00000"/>
              </a:solidFill>
              <a:latin typeface="Arial Black" pitchFamily="34" charset="0"/>
              <a:cs typeface="Arial" pitchFamily="34" charset="0"/>
            </a:endParaRPr>
          </a:p>
          <a:p>
            <a:pPr algn="ctr"/>
            <a:endParaRPr lang="pl-PL" sz="1200" b="1" i="1" dirty="0" smtClean="0">
              <a:solidFill>
                <a:srgbClr val="C00000"/>
              </a:solidFill>
              <a:latin typeface="Arial Black" pitchFamily="34" charset="0"/>
              <a:cs typeface="Arial" pitchFamily="34" charset="0"/>
            </a:endParaRPr>
          </a:p>
          <a:p>
            <a:pPr algn="ctr"/>
            <a:endParaRPr lang="pl-PL" sz="1400" b="1" i="1" dirty="0">
              <a:solidFill>
                <a:srgbClr val="C00000"/>
              </a:solidFill>
              <a:latin typeface="Arial Black" pitchFamily="34" charset="0"/>
              <a:cs typeface="Arial" pitchFamily="34" charset="0"/>
            </a:endParaRPr>
          </a:p>
          <a:p>
            <a:pPr algn="ctr"/>
            <a:r>
              <a:rPr lang="pl-PL" sz="1200" b="1" i="1" dirty="0" smtClean="0">
                <a:solidFill>
                  <a:srgbClr val="C00000"/>
                </a:solidFill>
                <a:latin typeface="Arial Black" pitchFamily="34" charset="0"/>
                <a:cs typeface="Arial" pitchFamily="34" charset="0"/>
              </a:rPr>
              <a:t>Transport wodny</a:t>
            </a:r>
            <a:endParaRPr lang="pl-PL" sz="1200" i="1" dirty="0">
              <a:latin typeface="Arial Black" pitchFamily="34" charset="0"/>
            </a:endParaRPr>
          </a:p>
          <a:p>
            <a:pPr algn="ctr"/>
            <a:endParaRPr lang="pl-PL" sz="1200" b="1" i="1" dirty="0" smtClean="0">
              <a:solidFill>
                <a:srgbClr val="0070C0"/>
              </a:solidFill>
              <a:latin typeface="Arial Black" pitchFamily="34" charset="0"/>
              <a:cs typeface="Arial" pitchFamily="34" charset="0"/>
            </a:endParaRPr>
          </a:p>
          <a:p>
            <a:pPr algn="ctr"/>
            <a:endParaRPr lang="pl-PL" sz="1200" i="1" dirty="0"/>
          </a:p>
        </p:txBody>
      </p:sp>
      <p:graphicFrame>
        <p:nvGraphicFramePr>
          <p:cNvPr id="4" name="Obiekt 3"/>
          <p:cNvGraphicFramePr>
            <a:graphicFrameLocks noChangeAspect="1"/>
          </p:cNvGraphicFramePr>
          <p:nvPr>
            <p:extLst>
              <p:ext uri="{D42A27DB-BD31-4B8C-83A1-F6EECF244321}">
                <p14:modId xmlns:p14="http://schemas.microsoft.com/office/powerpoint/2010/main" val="3943038240"/>
              </p:ext>
            </p:extLst>
          </p:nvPr>
        </p:nvGraphicFramePr>
        <p:xfrm>
          <a:off x="2398713" y="1460500"/>
          <a:ext cx="4738687" cy="5367338"/>
        </p:xfrm>
        <a:graphic>
          <a:graphicData uri="http://schemas.openxmlformats.org/presentationml/2006/ole">
            <mc:AlternateContent xmlns:mc="http://schemas.openxmlformats.org/markup-compatibility/2006">
              <mc:Choice xmlns:v="urn:schemas-microsoft-com:vml" Requires="v">
                <p:oleObj spid="_x0000_s31803" name="Dokument" r:id="rId3" imgW="5766396" imgH="6529482" progId="Word.Document.12">
                  <p:embed/>
                </p:oleObj>
              </mc:Choice>
              <mc:Fallback>
                <p:oleObj name="Dokument" r:id="rId3" imgW="5766396" imgH="6529482" progId="Word.Document.12">
                  <p:embed/>
                  <p:pic>
                    <p:nvPicPr>
                      <p:cNvPr id="0" name=""/>
                      <p:cNvPicPr/>
                      <p:nvPr/>
                    </p:nvPicPr>
                    <p:blipFill>
                      <a:blip r:embed="rId4"/>
                      <a:stretch>
                        <a:fillRect/>
                      </a:stretch>
                    </p:blipFill>
                    <p:spPr>
                      <a:xfrm>
                        <a:off x="2398713" y="1460500"/>
                        <a:ext cx="4738687" cy="5367338"/>
                      </a:xfrm>
                      <a:prstGeom prst="rect">
                        <a:avLst/>
                      </a:prstGeom>
                    </p:spPr>
                  </p:pic>
                </p:oleObj>
              </mc:Fallback>
            </mc:AlternateContent>
          </a:graphicData>
        </a:graphic>
      </p:graphicFrame>
    </p:spTree>
    <p:extLst>
      <p:ext uri="{BB962C8B-B14F-4D97-AF65-F5344CB8AC3E}">
        <p14:creationId xmlns:p14="http://schemas.microsoft.com/office/powerpoint/2010/main" val="71071096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971600" y="188640"/>
            <a:ext cx="7272808" cy="1384995"/>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a:t>
            </a:r>
            <a:r>
              <a:rPr lang="pl-PL" sz="1200" b="1" i="1" dirty="0" smtClean="0">
                <a:solidFill>
                  <a:srgbClr val="0070C0"/>
                </a:solidFill>
                <a:latin typeface="Arial Black" pitchFamily="34" charset="0"/>
                <a:cs typeface="Arial" pitchFamily="34" charset="0"/>
              </a:rPr>
              <a:t>PUBLICZNEGO </a:t>
            </a:r>
            <a:r>
              <a:rPr lang="pl-PL" sz="1200" b="1" i="1" dirty="0">
                <a:solidFill>
                  <a:srgbClr val="0070C0"/>
                </a:solidFill>
                <a:latin typeface="Arial Black" pitchFamily="34" charset="0"/>
                <a:cs typeface="Arial" pitchFamily="34" charset="0"/>
              </a:rPr>
              <a:t>W SZCZECIŃSKIM OBSZARZE </a:t>
            </a:r>
            <a:r>
              <a:rPr lang="pl-PL" sz="1200" b="1" i="1" dirty="0" smtClean="0">
                <a:solidFill>
                  <a:srgbClr val="0070C0"/>
                </a:solidFill>
                <a:latin typeface="Arial Black" pitchFamily="34" charset="0"/>
                <a:cs typeface="Arial" pitchFamily="34" charset="0"/>
              </a:rPr>
              <a:t>METROPOLITALNYM</a:t>
            </a:r>
          </a:p>
          <a:p>
            <a:pPr algn="ctr"/>
            <a:endParaRPr lang="pl-PL" sz="1200" b="1" i="1" dirty="0">
              <a:solidFill>
                <a:srgbClr val="0070C0"/>
              </a:solidFill>
              <a:latin typeface="Arial Black" pitchFamily="34" charset="0"/>
              <a:cs typeface="Arial" pitchFamily="34" charset="0"/>
            </a:endParaRPr>
          </a:p>
          <a:p>
            <a:pPr algn="ctr"/>
            <a:r>
              <a:rPr lang="pl-PL" sz="1200" b="1" i="1" dirty="0" smtClean="0">
                <a:solidFill>
                  <a:srgbClr val="C00000"/>
                </a:solidFill>
                <a:latin typeface="Arial Black" pitchFamily="34" charset="0"/>
              </a:rPr>
              <a:t>Cel operacyjny 10. Zbiorowy </a:t>
            </a:r>
            <a:r>
              <a:rPr lang="pl-PL" sz="1200" b="1" i="1" dirty="0">
                <a:solidFill>
                  <a:srgbClr val="C00000"/>
                </a:solidFill>
                <a:latin typeface="Arial Black" pitchFamily="34" charset="0"/>
              </a:rPr>
              <a:t>transport publiczny w Szczecińskim Obszarze Metropolitalnym powinien organizować i zarządzać jeden </a:t>
            </a:r>
            <a:r>
              <a:rPr lang="pl-PL" sz="1200" b="1" i="1" dirty="0" smtClean="0">
                <a:solidFill>
                  <a:srgbClr val="C00000"/>
                </a:solidFill>
                <a:latin typeface="Arial Black" pitchFamily="34" charset="0"/>
              </a:rPr>
              <a:t>podmiot</a:t>
            </a:r>
          </a:p>
          <a:p>
            <a:pPr algn="ctr"/>
            <a:endParaRPr lang="pl-PL" sz="1200" b="1" i="1" dirty="0">
              <a:solidFill>
                <a:srgbClr val="C00000"/>
              </a:solidFill>
              <a:latin typeface="Arial Black" pitchFamily="34" charset="0"/>
            </a:endParaRPr>
          </a:p>
          <a:p>
            <a:pPr algn="ctr"/>
            <a:r>
              <a:rPr lang="pl-PL" sz="1200" b="1" i="1" dirty="0" smtClean="0">
                <a:latin typeface="Arial Black" pitchFamily="34" charset="0"/>
              </a:rPr>
              <a:t>Integracja organizacyjno-funkcjonalna</a:t>
            </a:r>
            <a:endParaRPr lang="pl-PL" sz="1200" i="1" dirty="0"/>
          </a:p>
        </p:txBody>
      </p:sp>
      <p:graphicFrame>
        <p:nvGraphicFramePr>
          <p:cNvPr id="3" name="Obiekt 2"/>
          <p:cNvGraphicFramePr>
            <a:graphicFrameLocks noChangeAspect="1"/>
          </p:cNvGraphicFramePr>
          <p:nvPr>
            <p:extLst>
              <p:ext uri="{D42A27DB-BD31-4B8C-83A1-F6EECF244321}">
                <p14:modId xmlns:p14="http://schemas.microsoft.com/office/powerpoint/2010/main" val="180522200"/>
              </p:ext>
            </p:extLst>
          </p:nvPr>
        </p:nvGraphicFramePr>
        <p:xfrm>
          <a:off x="1475656" y="980728"/>
          <a:ext cx="6464465" cy="4932000"/>
        </p:xfrm>
        <a:graphic>
          <a:graphicData uri="http://schemas.openxmlformats.org/presentationml/2006/ole">
            <mc:AlternateContent xmlns:mc="http://schemas.openxmlformats.org/markup-compatibility/2006">
              <mc:Choice xmlns:v="urn:schemas-microsoft-com:vml" Requires="v">
                <p:oleObj spid="_x0000_s42034" name="Dokument" r:id="rId3" imgW="5766396" imgH="4399222" progId="Word.Document.12">
                  <p:embed/>
                </p:oleObj>
              </mc:Choice>
              <mc:Fallback>
                <p:oleObj name="Dokument" r:id="rId3" imgW="5766396" imgH="4399222" progId="Word.Document.12">
                  <p:embed/>
                  <p:pic>
                    <p:nvPicPr>
                      <p:cNvPr id="0" name=""/>
                      <p:cNvPicPr/>
                      <p:nvPr/>
                    </p:nvPicPr>
                    <p:blipFill>
                      <a:blip r:embed="rId4"/>
                      <a:stretch>
                        <a:fillRect/>
                      </a:stretch>
                    </p:blipFill>
                    <p:spPr>
                      <a:xfrm>
                        <a:off x="1475656" y="980728"/>
                        <a:ext cx="6464465" cy="4932000"/>
                      </a:xfrm>
                      <a:prstGeom prst="rect">
                        <a:avLst/>
                      </a:prstGeom>
                    </p:spPr>
                  </p:pic>
                </p:oleObj>
              </mc:Fallback>
            </mc:AlternateContent>
          </a:graphicData>
        </a:graphic>
      </p:graphicFrame>
    </p:spTree>
    <p:extLst>
      <p:ext uri="{BB962C8B-B14F-4D97-AF65-F5344CB8AC3E}">
        <p14:creationId xmlns:p14="http://schemas.microsoft.com/office/powerpoint/2010/main" val="13476884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899592" y="188640"/>
            <a:ext cx="7344816" cy="1569660"/>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PUBLICZNEGO </a:t>
            </a:r>
            <a:r>
              <a:rPr lang="pl-PL" sz="1200" b="1" i="1" dirty="0" smtClean="0">
                <a:solidFill>
                  <a:srgbClr val="0070C0"/>
                </a:solidFill>
                <a:latin typeface="Arial Black" pitchFamily="34" charset="0"/>
                <a:cs typeface="Arial" pitchFamily="34" charset="0"/>
              </a:rPr>
              <a:t>W </a:t>
            </a:r>
            <a:r>
              <a:rPr lang="pl-PL" sz="1200" b="1" i="1" dirty="0">
                <a:solidFill>
                  <a:srgbClr val="0070C0"/>
                </a:solidFill>
                <a:latin typeface="Arial Black" pitchFamily="34" charset="0"/>
                <a:cs typeface="Arial" pitchFamily="34" charset="0"/>
              </a:rPr>
              <a:t>SZCZECIŃSKIM OBSZARZE </a:t>
            </a:r>
            <a:r>
              <a:rPr lang="pl-PL" sz="1200" b="1" i="1" dirty="0" smtClean="0">
                <a:solidFill>
                  <a:srgbClr val="0070C0"/>
                </a:solidFill>
                <a:latin typeface="Arial Black" pitchFamily="34" charset="0"/>
                <a:cs typeface="Arial" pitchFamily="34" charset="0"/>
              </a:rPr>
              <a:t>METROPOLITALNYM</a:t>
            </a:r>
          </a:p>
          <a:p>
            <a:pPr algn="ctr"/>
            <a:endParaRPr lang="pl-PL" sz="1200" b="1" i="1" dirty="0">
              <a:solidFill>
                <a:srgbClr val="0070C0"/>
              </a:solidFill>
              <a:latin typeface="Arial Black" pitchFamily="34" charset="0"/>
              <a:cs typeface="Arial" pitchFamily="34" charset="0"/>
            </a:endParaRPr>
          </a:p>
          <a:p>
            <a:pPr algn="ctr"/>
            <a:r>
              <a:rPr lang="pl-PL" sz="1200" b="1" i="1" dirty="0" smtClean="0">
                <a:solidFill>
                  <a:srgbClr val="C00000"/>
                </a:solidFill>
                <a:latin typeface="Arial Black" pitchFamily="34" charset="0"/>
              </a:rPr>
              <a:t>Cel operacyjny 11. Na </a:t>
            </a:r>
            <a:r>
              <a:rPr lang="pl-PL" sz="1200" b="1" i="1" dirty="0">
                <a:solidFill>
                  <a:srgbClr val="C00000"/>
                </a:solidFill>
                <a:latin typeface="Arial Black" pitchFamily="34" charset="0"/>
              </a:rPr>
              <a:t>terenie całego obszaru metropolitalnego powinien obowiązywać jeden rodzaj biletu metropolitalnego (zarówno w formie papierowej, jak i elektronicznej z zastosowaniem różnorodnych taryf) umożliwiający przejazdy pojazdami dowolnego </a:t>
            </a:r>
            <a:r>
              <a:rPr lang="pl-PL" sz="1200" b="1" i="1" dirty="0" smtClean="0">
                <a:solidFill>
                  <a:srgbClr val="C00000"/>
                </a:solidFill>
                <a:latin typeface="Arial Black" pitchFamily="34" charset="0"/>
              </a:rPr>
              <a:t>przewoźnika</a:t>
            </a:r>
          </a:p>
          <a:p>
            <a:pPr algn="ctr"/>
            <a:r>
              <a:rPr lang="pl-PL" sz="1200" b="1" i="1" dirty="0" smtClean="0">
                <a:latin typeface="Arial Black" pitchFamily="34" charset="0"/>
              </a:rPr>
              <a:t>Integracja taryfowo – biletowa</a:t>
            </a:r>
          </a:p>
        </p:txBody>
      </p:sp>
      <p:graphicFrame>
        <p:nvGraphicFramePr>
          <p:cNvPr id="3" name="Obiekt 2"/>
          <p:cNvGraphicFramePr>
            <a:graphicFrameLocks noChangeAspect="1"/>
          </p:cNvGraphicFramePr>
          <p:nvPr>
            <p:extLst>
              <p:ext uri="{D42A27DB-BD31-4B8C-83A1-F6EECF244321}">
                <p14:modId xmlns:p14="http://schemas.microsoft.com/office/powerpoint/2010/main" val="1914150266"/>
              </p:ext>
            </p:extLst>
          </p:nvPr>
        </p:nvGraphicFramePr>
        <p:xfrm>
          <a:off x="2267744" y="1556792"/>
          <a:ext cx="4879631" cy="4752000"/>
        </p:xfrm>
        <a:graphic>
          <a:graphicData uri="http://schemas.openxmlformats.org/presentationml/2006/ole">
            <mc:AlternateContent xmlns:mc="http://schemas.openxmlformats.org/markup-compatibility/2006">
              <mc:Choice xmlns:v="urn:schemas-microsoft-com:vml" Requires="v">
                <p:oleObj spid="_x0000_s43058" name="Dokument" r:id="rId3" imgW="5766396" imgH="5615124" progId="Word.Document.12">
                  <p:embed/>
                </p:oleObj>
              </mc:Choice>
              <mc:Fallback>
                <p:oleObj name="Dokument" r:id="rId3" imgW="5766396" imgH="5615124" progId="Word.Document.12">
                  <p:embed/>
                  <p:pic>
                    <p:nvPicPr>
                      <p:cNvPr id="0" name=""/>
                      <p:cNvPicPr/>
                      <p:nvPr/>
                    </p:nvPicPr>
                    <p:blipFill>
                      <a:blip r:embed="rId4"/>
                      <a:stretch>
                        <a:fillRect/>
                      </a:stretch>
                    </p:blipFill>
                    <p:spPr>
                      <a:xfrm>
                        <a:off x="2267744" y="1556792"/>
                        <a:ext cx="4879631" cy="4752000"/>
                      </a:xfrm>
                      <a:prstGeom prst="rect">
                        <a:avLst/>
                      </a:prstGeom>
                    </p:spPr>
                  </p:pic>
                </p:oleObj>
              </mc:Fallback>
            </mc:AlternateContent>
          </a:graphicData>
        </a:graphic>
      </p:graphicFrame>
    </p:spTree>
    <p:extLst>
      <p:ext uri="{BB962C8B-B14F-4D97-AF65-F5344CB8AC3E}">
        <p14:creationId xmlns:p14="http://schemas.microsoft.com/office/powerpoint/2010/main" val="145684898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971600" y="188640"/>
            <a:ext cx="7272808" cy="1569660"/>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PUBLICZNEGO </a:t>
            </a:r>
            <a:r>
              <a:rPr lang="pl-PL" sz="1200" b="1" i="1" dirty="0" smtClean="0">
                <a:solidFill>
                  <a:srgbClr val="0070C0"/>
                </a:solidFill>
                <a:latin typeface="Arial Black" pitchFamily="34" charset="0"/>
                <a:cs typeface="Arial" pitchFamily="34" charset="0"/>
              </a:rPr>
              <a:t>W </a:t>
            </a:r>
            <a:r>
              <a:rPr lang="pl-PL" sz="1200" b="1" i="1" dirty="0">
                <a:solidFill>
                  <a:srgbClr val="0070C0"/>
                </a:solidFill>
                <a:latin typeface="Arial Black" pitchFamily="34" charset="0"/>
                <a:cs typeface="Arial" pitchFamily="34" charset="0"/>
              </a:rPr>
              <a:t>SZCZECIŃSKIM OBSZARZE </a:t>
            </a:r>
            <a:r>
              <a:rPr lang="pl-PL" sz="1200" b="1" i="1" dirty="0" smtClean="0">
                <a:solidFill>
                  <a:srgbClr val="0070C0"/>
                </a:solidFill>
                <a:latin typeface="Arial Black" pitchFamily="34" charset="0"/>
                <a:cs typeface="Arial" pitchFamily="34" charset="0"/>
              </a:rPr>
              <a:t>METROPOLITALNYM</a:t>
            </a:r>
          </a:p>
          <a:p>
            <a:pPr algn="ctr"/>
            <a:endParaRPr lang="pl-PL" sz="1200" b="1" i="1" dirty="0">
              <a:solidFill>
                <a:srgbClr val="0070C0"/>
              </a:solidFill>
              <a:latin typeface="Arial Black" pitchFamily="34" charset="0"/>
              <a:cs typeface="Arial" pitchFamily="34" charset="0"/>
            </a:endParaRPr>
          </a:p>
          <a:p>
            <a:pPr algn="ctr"/>
            <a:r>
              <a:rPr lang="pl-PL" sz="1200" b="1" i="1" dirty="0" smtClean="0">
                <a:solidFill>
                  <a:srgbClr val="C00000"/>
                </a:solidFill>
                <a:latin typeface="Arial Black" pitchFamily="34" charset="0"/>
              </a:rPr>
              <a:t>Cel operacyjny 12. Należy </a:t>
            </a:r>
            <a:r>
              <a:rPr lang="pl-PL" sz="1200" b="1" i="1" dirty="0">
                <a:solidFill>
                  <a:srgbClr val="C00000"/>
                </a:solidFill>
                <a:latin typeface="Arial Black" pitchFamily="34" charset="0"/>
              </a:rPr>
              <a:t>systematycznie wprowadzać na cały obszar metropolitalny elektroniczny system zarządzania flotą pojazdów umożliwiający także prowadzenie bieżącej informacji dla podróżnych oraz pozwalający na elastyczne formy dowozu pasażera do celu podróży (w tym skierowanie pojazdu na wybrany przez pasażera przystanek)</a:t>
            </a:r>
            <a:endParaRPr lang="pl-PL" sz="1200" i="1" dirty="0"/>
          </a:p>
        </p:txBody>
      </p:sp>
      <p:graphicFrame>
        <p:nvGraphicFramePr>
          <p:cNvPr id="3" name="Obiekt 2"/>
          <p:cNvGraphicFramePr>
            <a:graphicFrameLocks noChangeAspect="1"/>
          </p:cNvGraphicFramePr>
          <p:nvPr>
            <p:extLst>
              <p:ext uri="{D42A27DB-BD31-4B8C-83A1-F6EECF244321}">
                <p14:modId xmlns:p14="http://schemas.microsoft.com/office/powerpoint/2010/main" val="4043568534"/>
              </p:ext>
            </p:extLst>
          </p:nvPr>
        </p:nvGraphicFramePr>
        <p:xfrm>
          <a:off x="1187624" y="2276872"/>
          <a:ext cx="7336455" cy="3240000"/>
        </p:xfrm>
        <a:graphic>
          <a:graphicData uri="http://schemas.openxmlformats.org/presentationml/2006/ole">
            <mc:AlternateContent xmlns:mc="http://schemas.openxmlformats.org/markup-compatibility/2006">
              <mc:Choice xmlns:v="urn:schemas-microsoft-com:vml" Requires="v">
                <p:oleObj spid="_x0000_s41010" name="Dokument" r:id="rId3" imgW="5766396" imgH="2547089" progId="Word.Document.12">
                  <p:embed/>
                </p:oleObj>
              </mc:Choice>
              <mc:Fallback>
                <p:oleObj name="Dokument" r:id="rId3" imgW="5766396" imgH="2547089" progId="Word.Document.12">
                  <p:embed/>
                  <p:pic>
                    <p:nvPicPr>
                      <p:cNvPr id="0" name=""/>
                      <p:cNvPicPr/>
                      <p:nvPr/>
                    </p:nvPicPr>
                    <p:blipFill>
                      <a:blip r:embed="rId4"/>
                      <a:stretch>
                        <a:fillRect/>
                      </a:stretch>
                    </p:blipFill>
                    <p:spPr>
                      <a:xfrm>
                        <a:off x="1187624" y="2276872"/>
                        <a:ext cx="7336455" cy="3240000"/>
                      </a:xfrm>
                      <a:prstGeom prst="rect">
                        <a:avLst/>
                      </a:prstGeom>
                    </p:spPr>
                  </p:pic>
                </p:oleObj>
              </mc:Fallback>
            </mc:AlternateContent>
          </a:graphicData>
        </a:graphic>
      </p:graphicFrame>
    </p:spTree>
    <p:extLst>
      <p:ext uri="{BB962C8B-B14F-4D97-AF65-F5344CB8AC3E}">
        <p14:creationId xmlns:p14="http://schemas.microsoft.com/office/powerpoint/2010/main" val="3935267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132856"/>
            <a:ext cx="6465027" cy="41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rostokąt 1"/>
          <p:cNvSpPr/>
          <p:nvPr/>
        </p:nvSpPr>
        <p:spPr>
          <a:xfrm>
            <a:off x="827584" y="116632"/>
            <a:ext cx="7560840" cy="1569660"/>
          </a:xfrm>
          <a:prstGeom prst="rect">
            <a:avLst/>
          </a:prstGeom>
        </p:spPr>
        <p:txBody>
          <a:bodyPr wrap="square">
            <a:spAutoFit/>
          </a:bodyPr>
          <a:lstStyle/>
          <a:p>
            <a:pPr algn="ctr"/>
            <a:r>
              <a:rPr lang="pl-PL" sz="1200" b="1" i="1" dirty="0">
                <a:solidFill>
                  <a:srgbClr val="0070C0"/>
                </a:solidFill>
                <a:latin typeface="Arial Black" pitchFamily="34" charset="0"/>
                <a:cs typeface="Arial" pitchFamily="34" charset="0"/>
              </a:rPr>
              <a:t>STUDIUM ROZWOJU TRANSPORTU PUBLICZNEGO W SZCZECIŃSKIM OBSZARZE METROPOLITALNYM</a:t>
            </a:r>
          </a:p>
          <a:p>
            <a:pPr algn="ctr"/>
            <a:endParaRPr lang="pl-PL" sz="1200" b="1" i="1" dirty="0">
              <a:solidFill>
                <a:srgbClr val="0070C0"/>
              </a:solidFill>
              <a:latin typeface="Arial Black" pitchFamily="34" charset="0"/>
              <a:cs typeface="Arial" pitchFamily="34" charset="0"/>
            </a:endParaRPr>
          </a:p>
          <a:p>
            <a:pPr algn="ctr"/>
            <a:r>
              <a:rPr lang="pl-PL" sz="1200" b="1" i="1" dirty="0">
                <a:solidFill>
                  <a:srgbClr val="C00000"/>
                </a:solidFill>
                <a:latin typeface="Arial Black" pitchFamily="34" charset="0"/>
              </a:rPr>
              <a:t>Cel operacyjny 12. Należy systematycznie wprowadzać na cały obszar metropolitalny elektroniczny system zarządzania flotą pojazdów umożliwiający także prowadzenie bieżącej informacji dla podróżnych oraz pozwalający na elastyczne formy dowozu pasażera do celu podróży (w tym skierowanie pojazdu na wybrany przez pasażera przystanek</a:t>
            </a:r>
            <a:endParaRPr lang="pl-PL" sz="1200" dirty="0"/>
          </a:p>
        </p:txBody>
      </p:sp>
    </p:spTree>
    <p:extLst>
      <p:ext uri="{BB962C8B-B14F-4D97-AF65-F5344CB8AC3E}">
        <p14:creationId xmlns:p14="http://schemas.microsoft.com/office/powerpoint/2010/main" val="53307921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899592" y="188640"/>
            <a:ext cx="7344816" cy="1384995"/>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a:t>
            </a:r>
            <a:r>
              <a:rPr lang="pl-PL" sz="1200" b="1" i="1" dirty="0" smtClean="0">
                <a:solidFill>
                  <a:srgbClr val="0070C0"/>
                </a:solidFill>
                <a:latin typeface="Arial Black" pitchFamily="34" charset="0"/>
                <a:cs typeface="Arial" pitchFamily="34" charset="0"/>
              </a:rPr>
              <a:t>PUBLICZNEGO </a:t>
            </a:r>
            <a:r>
              <a:rPr lang="pl-PL" sz="1200" b="1" i="1" dirty="0">
                <a:solidFill>
                  <a:srgbClr val="0070C0"/>
                </a:solidFill>
                <a:latin typeface="Arial Black" pitchFamily="34" charset="0"/>
                <a:cs typeface="Arial" pitchFamily="34" charset="0"/>
              </a:rPr>
              <a:t>W SZCZECIŃSKIM OBSZARZE </a:t>
            </a:r>
            <a:r>
              <a:rPr lang="pl-PL" sz="1200" b="1" i="1" dirty="0" smtClean="0">
                <a:solidFill>
                  <a:srgbClr val="0070C0"/>
                </a:solidFill>
                <a:latin typeface="Arial Black" pitchFamily="34" charset="0"/>
                <a:cs typeface="Arial" pitchFamily="34" charset="0"/>
              </a:rPr>
              <a:t>METROPOLITALNYM</a:t>
            </a:r>
          </a:p>
          <a:p>
            <a:pPr algn="ctr"/>
            <a:endParaRPr lang="pl-PL" sz="1200" b="1" i="1" dirty="0">
              <a:solidFill>
                <a:srgbClr val="0070C0"/>
              </a:solidFill>
              <a:latin typeface="Arial Black" pitchFamily="34" charset="0"/>
              <a:cs typeface="Arial" pitchFamily="34" charset="0"/>
            </a:endParaRPr>
          </a:p>
          <a:p>
            <a:pPr algn="ctr"/>
            <a:r>
              <a:rPr lang="pl-PL" sz="1200" b="1" i="1" dirty="0" smtClean="0">
                <a:solidFill>
                  <a:srgbClr val="C00000"/>
                </a:solidFill>
                <a:latin typeface="Arial Black" pitchFamily="34" charset="0"/>
              </a:rPr>
              <a:t>Cel operacyjny 13. Przygraniczne </a:t>
            </a:r>
            <a:r>
              <a:rPr lang="pl-PL" sz="1200" b="1" i="1" dirty="0">
                <a:solidFill>
                  <a:srgbClr val="C00000"/>
                </a:solidFill>
                <a:latin typeface="Arial Black" pitchFamily="34" charset="0"/>
              </a:rPr>
              <a:t>położenie gmin Szczecińskiego Obszaru Metropolitalnego wymagać będzie dalszej rozbudowy połączeń </a:t>
            </a:r>
            <a:r>
              <a:rPr lang="pl-PL" sz="1200" b="1" i="1" dirty="0" smtClean="0">
                <a:solidFill>
                  <a:srgbClr val="C00000"/>
                </a:solidFill>
                <a:latin typeface="Arial Black" pitchFamily="34" charset="0"/>
              </a:rPr>
              <a:t>transgranicznych                </a:t>
            </a:r>
            <a:r>
              <a:rPr lang="pl-PL" sz="1200" b="1" i="1" dirty="0">
                <a:solidFill>
                  <a:srgbClr val="C00000"/>
                </a:solidFill>
                <a:latin typeface="Arial Black" pitchFamily="34" charset="0"/>
              </a:rPr>
              <a:t>z </a:t>
            </a:r>
            <a:r>
              <a:rPr lang="pl-PL" sz="1200" b="1" i="1" dirty="0" smtClean="0">
                <a:solidFill>
                  <a:srgbClr val="C00000"/>
                </a:solidFill>
                <a:latin typeface="Arial Black" pitchFamily="34" charset="0"/>
              </a:rPr>
              <a:t>Niemcami</a:t>
            </a:r>
            <a:endParaRPr lang="pl-PL" sz="1200" b="1" i="1" dirty="0">
              <a:solidFill>
                <a:srgbClr val="C00000"/>
              </a:solidFill>
              <a:latin typeface="Arial Black" pitchFamily="34" charset="0"/>
            </a:endParaRPr>
          </a:p>
          <a:p>
            <a:pPr algn="ctr"/>
            <a:endParaRPr lang="pl-PL" sz="1200" i="1" dirty="0"/>
          </a:p>
        </p:txBody>
      </p:sp>
      <p:graphicFrame>
        <p:nvGraphicFramePr>
          <p:cNvPr id="3" name="Obiekt 2"/>
          <p:cNvGraphicFramePr>
            <a:graphicFrameLocks noChangeAspect="1"/>
          </p:cNvGraphicFramePr>
          <p:nvPr>
            <p:extLst>
              <p:ext uri="{D42A27DB-BD31-4B8C-83A1-F6EECF244321}">
                <p14:modId xmlns:p14="http://schemas.microsoft.com/office/powerpoint/2010/main" val="2628422499"/>
              </p:ext>
            </p:extLst>
          </p:nvPr>
        </p:nvGraphicFramePr>
        <p:xfrm>
          <a:off x="2483768" y="980728"/>
          <a:ext cx="4905546" cy="5472000"/>
        </p:xfrm>
        <a:graphic>
          <a:graphicData uri="http://schemas.openxmlformats.org/presentationml/2006/ole">
            <mc:AlternateContent xmlns:mc="http://schemas.openxmlformats.org/markup-compatibility/2006">
              <mc:Choice xmlns:v="urn:schemas-microsoft-com:vml" Requires="v">
                <p:oleObj spid="_x0000_s37938" name="Dokument" r:id="rId3" imgW="7715914" imgH="8607502" progId="Word.Document.12">
                  <p:embed/>
                </p:oleObj>
              </mc:Choice>
              <mc:Fallback>
                <p:oleObj name="Dokument" r:id="rId3" imgW="7715914" imgH="8607502" progId="Word.Document.12">
                  <p:embed/>
                  <p:pic>
                    <p:nvPicPr>
                      <p:cNvPr id="0" name=""/>
                      <p:cNvPicPr/>
                      <p:nvPr/>
                    </p:nvPicPr>
                    <p:blipFill>
                      <a:blip r:embed="rId4"/>
                      <a:stretch>
                        <a:fillRect/>
                      </a:stretch>
                    </p:blipFill>
                    <p:spPr>
                      <a:xfrm>
                        <a:off x="2483768" y="980728"/>
                        <a:ext cx="4905546" cy="5472000"/>
                      </a:xfrm>
                      <a:prstGeom prst="rect">
                        <a:avLst/>
                      </a:prstGeom>
                    </p:spPr>
                  </p:pic>
                </p:oleObj>
              </mc:Fallback>
            </mc:AlternateContent>
          </a:graphicData>
        </a:graphic>
      </p:graphicFrame>
    </p:spTree>
    <p:extLst>
      <p:ext uri="{BB962C8B-B14F-4D97-AF65-F5344CB8AC3E}">
        <p14:creationId xmlns:p14="http://schemas.microsoft.com/office/powerpoint/2010/main" val="87604530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971600" y="188640"/>
            <a:ext cx="7272808" cy="1384995"/>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PUBLICZNEGO </a:t>
            </a:r>
            <a:r>
              <a:rPr lang="pl-PL" sz="1200" b="1" i="1" dirty="0" smtClean="0">
                <a:solidFill>
                  <a:srgbClr val="0070C0"/>
                </a:solidFill>
                <a:latin typeface="Arial Black" pitchFamily="34" charset="0"/>
                <a:cs typeface="Arial" pitchFamily="34" charset="0"/>
              </a:rPr>
              <a:t>W </a:t>
            </a:r>
            <a:r>
              <a:rPr lang="pl-PL" sz="1200" b="1" i="1" dirty="0">
                <a:solidFill>
                  <a:srgbClr val="0070C0"/>
                </a:solidFill>
                <a:latin typeface="Arial Black" pitchFamily="34" charset="0"/>
                <a:cs typeface="Arial" pitchFamily="34" charset="0"/>
              </a:rPr>
              <a:t>SZCZECIŃSKIM OBSZARZE </a:t>
            </a:r>
            <a:r>
              <a:rPr lang="pl-PL" sz="1200" b="1" i="1" dirty="0" smtClean="0">
                <a:solidFill>
                  <a:srgbClr val="0070C0"/>
                </a:solidFill>
                <a:latin typeface="Arial Black" pitchFamily="34" charset="0"/>
                <a:cs typeface="Arial" pitchFamily="34" charset="0"/>
              </a:rPr>
              <a:t>METROPOLITALNYM</a:t>
            </a:r>
          </a:p>
          <a:p>
            <a:pPr algn="ctr"/>
            <a:endParaRPr lang="pl-PL" sz="1200" b="1" i="1" dirty="0">
              <a:solidFill>
                <a:srgbClr val="0070C0"/>
              </a:solidFill>
              <a:latin typeface="Arial Black" pitchFamily="34" charset="0"/>
              <a:cs typeface="Arial" pitchFamily="34" charset="0"/>
            </a:endParaRPr>
          </a:p>
          <a:p>
            <a:pPr algn="ctr"/>
            <a:r>
              <a:rPr lang="pl-PL" sz="1200" b="1" i="1" dirty="0">
                <a:solidFill>
                  <a:srgbClr val="C00000"/>
                </a:solidFill>
                <a:latin typeface="Arial Black" pitchFamily="34" charset="0"/>
              </a:rPr>
              <a:t>Cel operacyjny 13. Przygraniczne położenie gmin Szczecińskiego Obszaru Metropolitalnego wymagać będzie dalszej rozbudowy połączeń transgranicznych                z </a:t>
            </a:r>
            <a:r>
              <a:rPr lang="pl-PL" sz="1200" b="1" i="1" dirty="0" smtClean="0">
                <a:solidFill>
                  <a:srgbClr val="C00000"/>
                </a:solidFill>
                <a:latin typeface="Arial Black" pitchFamily="34" charset="0"/>
              </a:rPr>
              <a:t>Niemcami</a:t>
            </a:r>
            <a:endParaRPr lang="pl-PL" sz="1200" dirty="0">
              <a:solidFill>
                <a:srgbClr val="C00000"/>
              </a:solidFill>
              <a:latin typeface="Arial Black" pitchFamily="34" charset="0"/>
            </a:endParaRPr>
          </a:p>
          <a:p>
            <a:pPr algn="ctr"/>
            <a:endParaRPr lang="pl-PL" sz="1200" i="1" dirty="0"/>
          </a:p>
        </p:txBody>
      </p:sp>
      <p:graphicFrame>
        <p:nvGraphicFramePr>
          <p:cNvPr id="3" name="Obiekt 2"/>
          <p:cNvGraphicFramePr>
            <a:graphicFrameLocks noChangeAspect="1"/>
          </p:cNvGraphicFramePr>
          <p:nvPr>
            <p:extLst>
              <p:ext uri="{D42A27DB-BD31-4B8C-83A1-F6EECF244321}">
                <p14:modId xmlns:p14="http://schemas.microsoft.com/office/powerpoint/2010/main" val="2236876944"/>
              </p:ext>
            </p:extLst>
          </p:nvPr>
        </p:nvGraphicFramePr>
        <p:xfrm>
          <a:off x="1543050" y="1508125"/>
          <a:ext cx="6246813" cy="5308600"/>
        </p:xfrm>
        <a:graphic>
          <a:graphicData uri="http://schemas.openxmlformats.org/presentationml/2006/ole">
            <mc:AlternateContent xmlns:mc="http://schemas.openxmlformats.org/markup-compatibility/2006">
              <mc:Choice xmlns:v="urn:schemas-microsoft-com:vml" Requires="v">
                <p:oleObj spid="_x0000_s38962" name="Dokument" r:id="rId3" imgW="5766396" imgH="4901074" progId="Word.Document.12">
                  <p:embed/>
                </p:oleObj>
              </mc:Choice>
              <mc:Fallback>
                <p:oleObj name="Dokument" r:id="rId3" imgW="5766396" imgH="4901074" progId="Word.Document.12">
                  <p:embed/>
                  <p:pic>
                    <p:nvPicPr>
                      <p:cNvPr id="0" name=""/>
                      <p:cNvPicPr/>
                      <p:nvPr/>
                    </p:nvPicPr>
                    <p:blipFill>
                      <a:blip r:embed="rId4"/>
                      <a:stretch>
                        <a:fillRect/>
                      </a:stretch>
                    </p:blipFill>
                    <p:spPr>
                      <a:xfrm>
                        <a:off x="1543050" y="1508125"/>
                        <a:ext cx="6246813" cy="5308600"/>
                      </a:xfrm>
                      <a:prstGeom prst="rect">
                        <a:avLst/>
                      </a:prstGeom>
                    </p:spPr>
                  </p:pic>
                </p:oleObj>
              </mc:Fallback>
            </mc:AlternateContent>
          </a:graphicData>
        </a:graphic>
      </p:graphicFrame>
    </p:spTree>
    <p:extLst>
      <p:ext uri="{BB962C8B-B14F-4D97-AF65-F5344CB8AC3E}">
        <p14:creationId xmlns:p14="http://schemas.microsoft.com/office/powerpoint/2010/main" val="128401965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331640" y="188640"/>
            <a:ext cx="6912768" cy="1631216"/>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a:t>
            </a:r>
            <a:r>
              <a:rPr lang="pl-PL" sz="1200" b="1" i="1" dirty="0" smtClean="0">
                <a:solidFill>
                  <a:srgbClr val="0070C0"/>
                </a:solidFill>
                <a:latin typeface="Arial Black" pitchFamily="34" charset="0"/>
                <a:cs typeface="Arial" pitchFamily="34" charset="0"/>
              </a:rPr>
              <a:t>PUBLICZNEGO </a:t>
            </a:r>
            <a:r>
              <a:rPr lang="pl-PL" sz="1200" b="1" i="1" dirty="0">
                <a:solidFill>
                  <a:srgbClr val="0070C0"/>
                </a:solidFill>
                <a:latin typeface="Arial Black" pitchFamily="34" charset="0"/>
                <a:cs typeface="Arial" pitchFamily="34" charset="0"/>
              </a:rPr>
              <a:t>W SZCZECIŃSKIM OBSZARZE </a:t>
            </a:r>
            <a:r>
              <a:rPr lang="pl-PL" sz="1200" b="1" i="1" dirty="0" smtClean="0">
                <a:solidFill>
                  <a:srgbClr val="0070C0"/>
                </a:solidFill>
                <a:latin typeface="Arial Black" pitchFamily="34" charset="0"/>
                <a:cs typeface="Arial" pitchFamily="34" charset="0"/>
              </a:rPr>
              <a:t>METROPOLITALNYM</a:t>
            </a:r>
          </a:p>
          <a:p>
            <a:pPr algn="ctr"/>
            <a:endParaRPr lang="pl-PL" sz="1200" b="1" i="1" dirty="0">
              <a:solidFill>
                <a:srgbClr val="0070C0"/>
              </a:solidFill>
              <a:latin typeface="Arial Black" pitchFamily="34" charset="0"/>
              <a:cs typeface="Arial" pitchFamily="34" charset="0"/>
            </a:endParaRPr>
          </a:p>
          <a:p>
            <a:pPr algn="ctr"/>
            <a:r>
              <a:rPr lang="pl-PL" sz="1200" b="1" i="1" dirty="0">
                <a:solidFill>
                  <a:srgbClr val="C00000"/>
                </a:solidFill>
                <a:latin typeface="Arial Black" pitchFamily="34" charset="0"/>
              </a:rPr>
              <a:t>Cel operacyjny 14. Polityka transportowa samorządów zlokalizowanych na terenie SOM zmierzać powinna w kierunku stworzenia systemu zachęt do korzystania z publicznych środków </a:t>
            </a:r>
            <a:r>
              <a:rPr lang="pl-PL" sz="1200" b="1" i="1" dirty="0" smtClean="0">
                <a:solidFill>
                  <a:srgbClr val="C00000"/>
                </a:solidFill>
                <a:latin typeface="Arial Black" pitchFamily="34" charset="0"/>
              </a:rPr>
              <a:t>transportu</a:t>
            </a:r>
          </a:p>
          <a:p>
            <a:pPr algn="ctr"/>
            <a:endParaRPr lang="pl-PL" sz="1200" b="1" i="1" dirty="0">
              <a:solidFill>
                <a:srgbClr val="C00000"/>
              </a:solidFill>
              <a:latin typeface="Arial Black" pitchFamily="34" charset="0"/>
            </a:endParaRPr>
          </a:p>
          <a:p>
            <a:pPr algn="ctr"/>
            <a:r>
              <a:rPr lang="pl-PL" sz="1600" i="1" dirty="0" smtClean="0">
                <a:solidFill>
                  <a:srgbClr val="00B050"/>
                </a:solidFill>
              </a:rPr>
              <a:t>System zachęt ma wynikać także z następującego porównania:</a:t>
            </a:r>
            <a:endParaRPr lang="pl-PL" sz="1600" i="1" dirty="0">
              <a:solidFill>
                <a:srgbClr val="00B050"/>
              </a:solidFill>
            </a:endParaRPr>
          </a:p>
        </p:txBody>
      </p:sp>
      <p:pic>
        <p:nvPicPr>
          <p:cNvPr id="3" name="Obraz 2" descr="http://www.sobieski.org.pl/../../../../upload/images/wykresy/transport3.jpg"/>
          <p:cNvPicPr/>
          <p:nvPr/>
        </p:nvPicPr>
        <p:blipFill>
          <a:blip r:embed="rId2">
            <a:extLst>
              <a:ext uri="{28A0092B-C50C-407E-A947-70E740481C1C}">
                <a14:useLocalDpi xmlns:a14="http://schemas.microsoft.com/office/drawing/2010/main" val="0"/>
              </a:ext>
            </a:extLst>
          </a:blip>
          <a:srcRect/>
          <a:stretch>
            <a:fillRect/>
          </a:stretch>
        </p:blipFill>
        <p:spPr bwMode="auto">
          <a:xfrm>
            <a:off x="3256597" y="1880552"/>
            <a:ext cx="2630805" cy="3096895"/>
          </a:xfrm>
          <a:prstGeom prst="rect">
            <a:avLst/>
          </a:prstGeom>
          <a:noFill/>
          <a:ln>
            <a:noFill/>
          </a:ln>
        </p:spPr>
      </p:pic>
    </p:spTree>
    <p:extLst>
      <p:ext uri="{BB962C8B-B14F-4D97-AF65-F5344CB8AC3E}">
        <p14:creationId xmlns:p14="http://schemas.microsoft.com/office/powerpoint/2010/main" val="245817971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331640" y="188640"/>
            <a:ext cx="6912768" cy="6017032"/>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a:t>
            </a:r>
            <a:r>
              <a:rPr lang="pl-PL" sz="1200" b="1" i="1" dirty="0" smtClean="0">
                <a:solidFill>
                  <a:srgbClr val="0070C0"/>
                </a:solidFill>
                <a:latin typeface="Arial Black" pitchFamily="34" charset="0"/>
                <a:cs typeface="Arial" pitchFamily="34" charset="0"/>
              </a:rPr>
              <a:t>PUBLICZNEGO </a:t>
            </a:r>
            <a:r>
              <a:rPr lang="pl-PL" sz="1200" b="1" i="1" dirty="0">
                <a:solidFill>
                  <a:srgbClr val="0070C0"/>
                </a:solidFill>
                <a:latin typeface="Arial Black" pitchFamily="34" charset="0"/>
                <a:cs typeface="Arial" pitchFamily="34" charset="0"/>
              </a:rPr>
              <a:t>W SZCZECIŃSKIM OBSZARZE </a:t>
            </a:r>
            <a:r>
              <a:rPr lang="pl-PL" sz="1200" b="1" i="1" dirty="0" smtClean="0">
                <a:solidFill>
                  <a:srgbClr val="0070C0"/>
                </a:solidFill>
                <a:latin typeface="Arial Black" pitchFamily="34" charset="0"/>
                <a:cs typeface="Arial" pitchFamily="34" charset="0"/>
              </a:rPr>
              <a:t>METROPOLITALNYM</a:t>
            </a:r>
          </a:p>
          <a:p>
            <a:pPr algn="ctr"/>
            <a:endParaRPr lang="pl-PL" sz="1200" b="1" i="1" dirty="0">
              <a:solidFill>
                <a:srgbClr val="0070C0"/>
              </a:solidFill>
              <a:latin typeface="Arial Black" pitchFamily="34" charset="0"/>
              <a:cs typeface="Arial" pitchFamily="34" charset="0"/>
            </a:endParaRPr>
          </a:p>
          <a:p>
            <a:pPr algn="ctr"/>
            <a:r>
              <a:rPr lang="pl-PL" sz="1200" b="1" i="1" dirty="0">
                <a:solidFill>
                  <a:srgbClr val="C00000"/>
                </a:solidFill>
                <a:latin typeface="Arial Black" pitchFamily="34" charset="0"/>
              </a:rPr>
              <a:t>Cel operacyjny 14. Polityka transportowa samorządów zlokalizowanych na terenie SOM zmierzać powinna w kierunku stworzenia systemu zachęt do korzystania z publicznych środków </a:t>
            </a:r>
            <a:r>
              <a:rPr lang="pl-PL" sz="1200" b="1" i="1" dirty="0" smtClean="0">
                <a:solidFill>
                  <a:srgbClr val="C00000"/>
                </a:solidFill>
                <a:latin typeface="Arial Black" pitchFamily="34" charset="0"/>
              </a:rPr>
              <a:t>transportu</a:t>
            </a:r>
          </a:p>
          <a:p>
            <a:endParaRPr lang="pl-PL" sz="1600" dirty="0" smtClean="0"/>
          </a:p>
          <a:p>
            <a:r>
              <a:rPr lang="pl-PL" sz="1500" b="1" dirty="0"/>
              <a:t>Gminy </a:t>
            </a:r>
            <a:r>
              <a:rPr lang="pl-PL" sz="1500" b="1" dirty="0" smtClean="0"/>
              <a:t>winny dążyć </a:t>
            </a:r>
            <a:r>
              <a:rPr lang="pl-PL" sz="1500" b="1" dirty="0"/>
              <a:t>do systematycznego </a:t>
            </a:r>
            <a:r>
              <a:rPr lang="pl-PL" sz="1500" b="1" dirty="0">
                <a:solidFill>
                  <a:srgbClr val="00B050"/>
                </a:solidFill>
              </a:rPr>
              <a:t>usprawniania komunikacji miejskiej </a:t>
            </a:r>
            <a:r>
              <a:rPr lang="pl-PL" sz="1500" b="1" dirty="0"/>
              <a:t>poprzez:</a:t>
            </a:r>
          </a:p>
          <a:p>
            <a:pPr marL="171450" lvl="0" indent="-171450">
              <a:buFont typeface="Arial" pitchFamily="34" charset="0"/>
              <a:buChar char="•"/>
            </a:pPr>
            <a:r>
              <a:rPr lang="pl-PL" sz="1500" b="1" dirty="0" smtClean="0"/>
              <a:t>rozbudowę </a:t>
            </a:r>
            <a:r>
              <a:rPr lang="pl-PL" sz="1500" b="1" dirty="0"/>
              <a:t>sieci tramwajowej docierającej do wielkich </a:t>
            </a:r>
            <a:r>
              <a:rPr lang="pl-PL" sz="1500" b="1" dirty="0" smtClean="0"/>
              <a:t>osiedli;</a:t>
            </a:r>
          </a:p>
          <a:p>
            <a:pPr marL="171450" lvl="0" indent="-171450">
              <a:buFont typeface="Arial" pitchFamily="34" charset="0"/>
              <a:buChar char="•"/>
            </a:pPr>
            <a:r>
              <a:rPr lang="pl-PL" sz="1500" b="1" dirty="0" smtClean="0"/>
              <a:t>zakupy </a:t>
            </a:r>
            <a:r>
              <a:rPr lang="pl-PL" sz="1500" b="1" dirty="0"/>
              <a:t>pojazdów całkowicie </a:t>
            </a:r>
            <a:r>
              <a:rPr lang="pl-PL" sz="1500" b="1" dirty="0" smtClean="0"/>
              <a:t>lub częściowo niskopodłogowych (dla pasażerów </a:t>
            </a:r>
            <a:r>
              <a:rPr lang="pl-PL" sz="1500" b="1" dirty="0"/>
              <a:t>mniej sprawnych ruchowo</a:t>
            </a:r>
            <a:r>
              <a:rPr lang="pl-PL" sz="1500" b="1" dirty="0" smtClean="0"/>
              <a:t>);</a:t>
            </a:r>
          </a:p>
          <a:p>
            <a:pPr marL="171450" lvl="0" indent="-171450">
              <a:buFont typeface="Arial" pitchFamily="34" charset="0"/>
              <a:buChar char="•"/>
            </a:pPr>
            <a:r>
              <a:rPr lang="pl-PL" sz="1500" b="1" dirty="0" smtClean="0"/>
              <a:t>zakupy wozów wyposażonych w </a:t>
            </a:r>
            <a:r>
              <a:rPr lang="pl-PL" sz="1500" b="1" dirty="0"/>
              <a:t>klimatyzację przestrzeni </a:t>
            </a:r>
            <a:r>
              <a:rPr lang="pl-PL" sz="1500" b="1" dirty="0" smtClean="0"/>
              <a:t>pasażerskiej;</a:t>
            </a:r>
          </a:p>
          <a:p>
            <a:pPr marL="171450" lvl="0" indent="-171450">
              <a:buFont typeface="Arial" pitchFamily="34" charset="0"/>
              <a:buChar char="•"/>
            </a:pPr>
            <a:r>
              <a:rPr lang="pl-PL" sz="1500" b="1" dirty="0" smtClean="0"/>
              <a:t>zakupy </a:t>
            </a:r>
            <a:r>
              <a:rPr lang="pl-PL" sz="1500" b="1" dirty="0"/>
              <a:t>pojazdów </a:t>
            </a:r>
            <a:r>
              <a:rPr lang="pl-PL" sz="1500" b="1" dirty="0" smtClean="0"/>
              <a:t>z kombinowanym napędem </a:t>
            </a:r>
            <a:r>
              <a:rPr lang="pl-PL" sz="1500" b="1" dirty="0" err="1" smtClean="0"/>
              <a:t>spalinowo-elektrycznym</a:t>
            </a:r>
            <a:r>
              <a:rPr lang="pl-PL" sz="1500" b="1" dirty="0" smtClean="0"/>
              <a:t> (pojazdy </a:t>
            </a:r>
            <a:r>
              <a:rPr lang="pl-PL" sz="1500" b="1" dirty="0"/>
              <a:t>hybrydowe</a:t>
            </a:r>
            <a:r>
              <a:rPr lang="pl-PL" sz="1500" b="1" dirty="0" smtClean="0"/>
              <a:t>)- eliminuje </a:t>
            </a:r>
            <a:r>
              <a:rPr lang="pl-PL" sz="1500" b="1" dirty="0"/>
              <a:t>się spaliny i </a:t>
            </a:r>
            <a:r>
              <a:rPr lang="pl-PL" sz="1500" b="1" dirty="0" smtClean="0"/>
              <a:t>hałas </a:t>
            </a:r>
            <a:r>
              <a:rPr lang="pl-PL" sz="1500" b="1" dirty="0"/>
              <a:t>w </a:t>
            </a:r>
            <a:r>
              <a:rPr lang="pl-PL" sz="1500" b="1" dirty="0" smtClean="0"/>
              <a:t>centrum miasta;</a:t>
            </a:r>
          </a:p>
          <a:p>
            <a:pPr marL="171450" indent="-171450">
              <a:buFont typeface="Arial" pitchFamily="34" charset="0"/>
              <a:buChar char="•"/>
            </a:pPr>
            <a:r>
              <a:rPr lang="pl-PL" sz="1500" b="1" dirty="0"/>
              <a:t>zakupy taboru spełniającego normy EURO dotyczące spalin</a:t>
            </a:r>
            <a:r>
              <a:rPr lang="pl-PL" sz="1500" b="1" dirty="0" smtClean="0"/>
              <a:t>;</a:t>
            </a:r>
          </a:p>
          <a:p>
            <a:pPr marL="171450" indent="-171450">
              <a:buFont typeface="Arial" pitchFamily="34" charset="0"/>
              <a:buChar char="•"/>
            </a:pPr>
            <a:r>
              <a:rPr lang="pl-PL" sz="1500" b="1" dirty="0" smtClean="0"/>
              <a:t>separację ruchu pojazdów komunikacji miejskiej od reszty pojazdów;</a:t>
            </a:r>
            <a:endParaRPr lang="pl-PL" sz="1500" b="1" dirty="0"/>
          </a:p>
          <a:p>
            <a:pPr marL="171450" lvl="0" indent="-171450">
              <a:buFont typeface="Arial" pitchFamily="34" charset="0"/>
              <a:buChar char="•"/>
            </a:pPr>
            <a:r>
              <a:rPr lang="pl-PL" sz="1500" b="1" dirty="0" smtClean="0"/>
              <a:t>stosowanie </a:t>
            </a:r>
            <a:r>
              <a:rPr lang="pl-PL" sz="1500" b="1" dirty="0" err="1" smtClean="0"/>
              <a:t>buspasów</a:t>
            </a:r>
            <a:r>
              <a:rPr lang="pl-PL" sz="1500" b="1" dirty="0" smtClean="0"/>
              <a:t> – omijanie przez autobusy  zatorów w </a:t>
            </a:r>
            <a:r>
              <a:rPr lang="pl-PL" sz="1500" b="1" dirty="0"/>
              <a:t>centrum </a:t>
            </a:r>
            <a:r>
              <a:rPr lang="pl-PL" sz="1500" b="1" dirty="0" smtClean="0"/>
              <a:t>miasta;</a:t>
            </a:r>
          </a:p>
          <a:p>
            <a:pPr marL="171450" lvl="0" indent="-171450">
              <a:buFont typeface="Arial" pitchFamily="34" charset="0"/>
              <a:buChar char="•"/>
            </a:pPr>
            <a:r>
              <a:rPr lang="pl-PL" sz="1500" b="1" dirty="0" smtClean="0"/>
              <a:t>dostosowanie oferty komunikacyjnej do zmiennych potrzeb mieszkańców (zmiana wielkości pojazdów oraz </a:t>
            </a:r>
            <a:r>
              <a:rPr lang="pl-PL" sz="1500" b="1" dirty="0" err="1" smtClean="0"/>
              <a:t>tele-busy</a:t>
            </a:r>
            <a:r>
              <a:rPr lang="pl-PL" sz="1500" b="1" dirty="0" smtClean="0"/>
              <a:t>);</a:t>
            </a:r>
          </a:p>
          <a:p>
            <a:pPr marL="171450" lvl="0" indent="-171450">
              <a:buFont typeface="Arial" pitchFamily="34" charset="0"/>
              <a:buChar char="•"/>
            </a:pPr>
            <a:r>
              <a:rPr lang="pl-PL" sz="1500" b="1" dirty="0" smtClean="0"/>
              <a:t>stosowanie </a:t>
            </a:r>
            <a:r>
              <a:rPr lang="pl-PL" sz="1500" b="1" dirty="0"/>
              <a:t>elektronicznych systemów zarządzania </a:t>
            </a:r>
            <a:r>
              <a:rPr lang="pl-PL" sz="1500" b="1" dirty="0" smtClean="0"/>
              <a:t>ruchem (reagowanie </a:t>
            </a:r>
            <a:r>
              <a:rPr lang="pl-PL" sz="1500" b="1" dirty="0"/>
              <a:t>na zaistniałe sytuacje </a:t>
            </a:r>
            <a:r>
              <a:rPr lang="pl-PL" sz="1500" b="1" dirty="0" smtClean="0"/>
              <a:t>drogowe) oraz informacji pasażerskiej;</a:t>
            </a:r>
          </a:p>
          <a:p>
            <a:pPr marL="171450" lvl="0" indent="-171450">
              <a:buFont typeface="Arial" pitchFamily="34" charset="0"/>
              <a:buChar char="•"/>
            </a:pPr>
            <a:r>
              <a:rPr lang="pl-PL" sz="1500" b="1" dirty="0" smtClean="0"/>
              <a:t>permanentne  badanie potrzeb i oczekiwań komunikacyjnych mieszkańców; </a:t>
            </a:r>
          </a:p>
          <a:p>
            <a:pPr marL="171450" lvl="0" indent="-171450">
              <a:buFont typeface="Arial" pitchFamily="34" charset="0"/>
              <a:buChar char="•"/>
            </a:pPr>
            <a:r>
              <a:rPr lang="pl-PL" sz="1500" b="1" dirty="0" smtClean="0"/>
              <a:t>stosowanie systemu zachęt i promocji dla zachęty do korzystania z komunikacji publicznej; </a:t>
            </a:r>
          </a:p>
          <a:p>
            <a:pPr marL="171450" lvl="0" indent="-171450">
              <a:buFont typeface="Arial" pitchFamily="34" charset="0"/>
              <a:buChar char="•"/>
            </a:pPr>
            <a:r>
              <a:rPr lang="pl-PL" sz="1500" b="1" dirty="0" smtClean="0"/>
              <a:t>budowę </a:t>
            </a:r>
            <a:r>
              <a:rPr lang="pl-PL" sz="1500" b="1" dirty="0"/>
              <a:t>parkingów położonych na obrzeżach miasta i wzdłuż tras kolejowych </a:t>
            </a:r>
            <a:r>
              <a:rPr lang="pl-PL" sz="1500" b="1" dirty="0" smtClean="0"/>
              <a:t>wraz               z wprowadzenie zasady „</a:t>
            </a:r>
            <a:r>
              <a:rPr lang="pl-PL" sz="1500" b="1" dirty="0"/>
              <a:t>parkuj i jedź”.</a:t>
            </a:r>
          </a:p>
          <a:p>
            <a:pPr algn="ctr"/>
            <a:endParaRPr lang="pl-PL" sz="1200" i="1" dirty="0"/>
          </a:p>
        </p:txBody>
      </p:sp>
    </p:spTree>
    <p:extLst>
      <p:ext uri="{BB962C8B-B14F-4D97-AF65-F5344CB8AC3E}">
        <p14:creationId xmlns:p14="http://schemas.microsoft.com/office/powerpoint/2010/main" val="107396929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331640" y="188640"/>
            <a:ext cx="6912768" cy="5816977"/>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a:t>
            </a:r>
            <a:r>
              <a:rPr lang="pl-PL" sz="1200" b="1" i="1" dirty="0" smtClean="0">
                <a:solidFill>
                  <a:srgbClr val="0070C0"/>
                </a:solidFill>
                <a:latin typeface="Arial Black" pitchFamily="34" charset="0"/>
                <a:cs typeface="Arial" pitchFamily="34" charset="0"/>
              </a:rPr>
              <a:t>PUBLICZNEGO </a:t>
            </a:r>
            <a:r>
              <a:rPr lang="pl-PL" sz="1200" b="1" i="1" dirty="0">
                <a:solidFill>
                  <a:srgbClr val="0070C0"/>
                </a:solidFill>
                <a:latin typeface="Arial Black" pitchFamily="34" charset="0"/>
                <a:cs typeface="Arial" pitchFamily="34" charset="0"/>
              </a:rPr>
              <a:t>W SZCZECIŃSKIM OBSZARZE </a:t>
            </a:r>
            <a:r>
              <a:rPr lang="pl-PL" sz="1200" b="1" i="1" dirty="0" smtClean="0">
                <a:solidFill>
                  <a:srgbClr val="0070C0"/>
                </a:solidFill>
                <a:latin typeface="Arial Black" pitchFamily="34" charset="0"/>
                <a:cs typeface="Arial" pitchFamily="34" charset="0"/>
              </a:rPr>
              <a:t>METROPOLITALNYM</a:t>
            </a:r>
          </a:p>
          <a:p>
            <a:pPr algn="ctr"/>
            <a:endParaRPr lang="pl-PL" sz="1200" b="1" i="1" dirty="0">
              <a:solidFill>
                <a:srgbClr val="0070C0"/>
              </a:solidFill>
              <a:latin typeface="Arial Black" pitchFamily="34" charset="0"/>
              <a:cs typeface="Arial" pitchFamily="34" charset="0"/>
            </a:endParaRPr>
          </a:p>
          <a:p>
            <a:pPr algn="ctr"/>
            <a:r>
              <a:rPr lang="pl-PL" sz="1200" b="1" i="1" dirty="0">
                <a:solidFill>
                  <a:srgbClr val="C00000"/>
                </a:solidFill>
                <a:latin typeface="Arial Black" pitchFamily="34" charset="0"/>
              </a:rPr>
              <a:t>Cel operacyjny 14. Polityka transportowa samorządów zlokalizowanych na terenie SOM zmierzać powinna w kierunku stworzenia systemu zachęt do korzystania z publicznych środków </a:t>
            </a:r>
            <a:r>
              <a:rPr lang="pl-PL" sz="1200" b="1" i="1" dirty="0" smtClean="0">
                <a:solidFill>
                  <a:srgbClr val="C00000"/>
                </a:solidFill>
                <a:latin typeface="Arial Black" pitchFamily="34" charset="0"/>
              </a:rPr>
              <a:t>transportu</a:t>
            </a:r>
          </a:p>
          <a:p>
            <a:pPr algn="ctr"/>
            <a:endParaRPr lang="pl-PL" sz="1200" b="1" i="1" dirty="0">
              <a:solidFill>
                <a:srgbClr val="C00000"/>
              </a:solidFill>
              <a:latin typeface="Arial Black" pitchFamily="34" charset="0"/>
            </a:endParaRPr>
          </a:p>
          <a:p>
            <a:r>
              <a:rPr lang="pl-PL" sz="1600" b="1" dirty="0" smtClean="0"/>
              <a:t>Działania powinny być również nakierowane na:  </a:t>
            </a:r>
            <a:endParaRPr lang="pl-PL" sz="1600" b="1" dirty="0"/>
          </a:p>
          <a:p>
            <a:pPr marL="742950" lvl="0" indent="-285750">
              <a:buFont typeface="Wingdings" pitchFamily="2" charset="2"/>
              <a:buChar char="q"/>
            </a:pPr>
            <a:r>
              <a:rPr lang="pl-PL" sz="1600" b="1" dirty="0"/>
              <a:t>propagowanie indywidualnych środków transportu, takich jak:</a:t>
            </a:r>
          </a:p>
          <a:p>
            <a:pPr marL="985838" lvl="1" indent="-268288">
              <a:buFont typeface="Wingdings" pitchFamily="2" charset="2"/>
              <a:buChar char="Ø"/>
            </a:pPr>
            <a:r>
              <a:rPr lang="pl-PL" sz="1600" b="1" dirty="0"/>
              <a:t>rowery (najpopularniejsze i najtańsze);</a:t>
            </a:r>
          </a:p>
          <a:p>
            <a:pPr marL="985838" lvl="1" indent="-268288">
              <a:buFont typeface="Wingdings" pitchFamily="2" charset="2"/>
              <a:buChar char="Ø"/>
            </a:pPr>
            <a:r>
              <a:rPr lang="pl-PL" sz="1600" b="1" dirty="0"/>
              <a:t>motorowery i skutery (nieco droższe i spalające benzynę);</a:t>
            </a:r>
          </a:p>
          <a:p>
            <a:pPr marL="985838" lvl="1" indent="-268288">
              <a:buFont typeface="Wingdings" pitchFamily="2" charset="2"/>
              <a:buChar char="Ø"/>
            </a:pPr>
            <a:r>
              <a:rPr lang="pl-PL" sz="1600" b="1" dirty="0" err="1"/>
              <a:t>ginger’y</a:t>
            </a:r>
            <a:r>
              <a:rPr lang="pl-PL" sz="1600" b="1" dirty="0"/>
              <a:t> (indywidualne pojazdy z napędem elektrycznym</a:t>
            </a:r>
            <a:r>
              <a:rPr lang="pl-PL" sz="1600" b="1" dirty="0" smtClean="0"/>
              <a:t>);</a:t>
            </a:r>
            <a:endParaRPr lang="pl-PL" sz="1600" b="1" dirty="0"/>
          </a:p>
          <a:p>
            <a:pPr marL="742950" lvl="0" indent="-285750">
              <a:buFont typeface="Wingdings" pitchFamily="2" charset="2"/>
              <a:buChar char="q"/>
            </a:pPr>
            <a:r>
              <a:rPr lang="pl-PL" sz="1600" b="1" dirty="0" smtClean="0"/>
              <a:t>rozwój sieci ścieżek </a:t>
            </a:r>
            <a:r>
              <a:rPr lang="pl-PL" sz="1600" b="1" dirty="0"/>
              <a:t>rowerowych</a:t>
            </a:r>
            <a:r>
              <a:rPr lang="pl-PL" sz="1600" b="1" dirty="0" smtClean="0"/>
              <a:t>;</a:t>
            </a:r>
          </a:p>
          <a:p>
            <a:pPr marL="742950" indent="-285750">
              <a:buFont typeface="Wingdings" pitchFamily="2" charset="2"/>
              <a:buChar char="q"/>
            </a:pPr>
            <a:r>
              <a:rPr lang="pl-PL" sz="1600" b="1" dirty="0"/>
              <a:t>wprowadzenie systemu wynajmu rowerów i riksz</a:t>
            </a:r>
            <a:r>
              <a:rPr lang="pl-PL" sz="1600" b="1" dirty="0" smtClean="0"/>
              <a:t>;</a:t>
            </a:r>
          </a:p>
          <a:p>
            <a:pPr marL="742950" lvl="0" indent="-285750">
              <a:buFont typeface="Wingdings" pitchFamily="2" charset="2"/>
              <a:buChar char="q"/>
            </a:pPr>
            <a:r>
              <a:rPr lang="pl-PL" sz="1600" b="1" dirty="0"/>
              <a:t>rozwój publicznego transportu wodnego;</a:t>
            </a:r>
          </a:p>
          <a:p>
            <a:pPr marL="742950" indent="-285750">
              <a:buFont typeface="Wingdings" pitchFamily="2" charset="2"/>
              <a:buChar char="q"/>
            </a:pPr>
            <a:r>
              <a:rPr lang="pl-PL" sz="1600" b="1" dirty="0" smtClean="0"/>
              <a:t>kampanie </a:t>
            </a:r>
            <a:r>
              <a:rPr lang="pl-PL" sz="1600" b="1" dirty="0"/>
              <a:t>promujące transport publiczny;</a:t>
            </a:r>
          </a:p>
          <a:p>
            <a:pPr marL="742950" indent="-285750">
              <a:buFont typeface="Wingdings" pitchFamily="2" charset="2"/>
              <a:buChar char="q"/>
            </a:pPr>
            <a:r>
              <a:rPr lang="pl-PL" sz="1600" b="1" dirty="0"/>
              <a:t>modernizację przystanków autobusowych</a:t>
            </a:r>
            <a:r>
              <a:rPr lang="pl-PL" sz="1600" b="1" dirty="0" smtClean="0"/>
              <a:t>;</a:t>
            </a:r>
          </a:p>
          <a:p>
            <a:pPr marL="742950" indent="-285750">
              <a:buFont typeface="Wingdings" pitchFamily="2" charset="2"/>
              <a:buChar char="q"/>
            </a:pPr>
            <a:r>
              <a:rPr lang="pl-PL" sz="1600" b="1" dirty="0" smtClean="0"/>
              <a:t>system biletów elektronicznych, pozwalający na zakupy poprzez telefony komórkowe i </a:t>
            </a:r>
            <a:r>
              <a:rPr lang="pl-PL" sz="1600" b="1" dirty="0" err="1" smtClean="0"/>
              <a:t>internet</a:t>
            </a:r>
            <a:r>
              <a:rPr lang="pl-PL" sz="1600" b="1" dirty="0" smtClean="0"/>
              <a:t>;</a:t>
            </a:r>
          </a:p>
          <a:p>
            <a:pPr marL="742950" indent="-285750">
              <a:buFont typeface="Wingdings" pitchFamily="2" charset="2"/>
              <a:buChar char="q"/>
            </a:pPr>
            <a:r>
              <a:rPr lang="pl-PL" sz="1600" b="1" dirty="0" smtClean="0"/>
              <a:t>wprowadzenie chipowych, wielozadaniowych kart miejskich;</a:t>
            </a:r>
            <a:endParaRPr lang="pl-PL" sz="1600" b="1" dirty="0"/>
          </a:p>
          <a:p>
            <a:pPr marL="742950" lvl="0" indent="-285750">
              <a:buFont typeface="Wingdings" pitchFamily="2" charset="2"/>
              <a:buChar char="q"/>
            </a:pPr>
            <a:r>
              <a:rPr lang="pl-PL" sz="1600" b="1" dirty="0" smtClean="0"/>
              <a:t>wprowadzenie jednolitego systemu opłat za wszystkie środki komunikacji publicznej – bilet metropolitalny;</a:t>
            </a:r>
            <a:endParaRPr lang="pl-PL" sz="1600" b="1" dirty="0"/>
          </a:p>
          <a:p>
            <a:pPr marL="742950" lvl="0" indent="-285750">
              <a:buFont typeface="Wingdings" pitchFamily="2" charset="2"/>
              <a:buChar char="q"/>
            </a:pPr>
            <a:r>
              <a:rPr lang="pl-PL" sz="1600" b="1" dirty="0"/>
              <a:t>podniesienie poziomu bezpieczeństwa pieszych i kierowców;</a:t>
            </a:r>
          </a:p>
          <a:p>
            <a:pPr marL="742950" lvl="0" indent="-285750">
              <a:buFont typeface="Wingdings" pitchFamily="2" charset="2"/>
              <a:buChar char="q"/>
            </a:pPr>
            <a:r>
              <a:rPr lang="pl-PL" sz="1600" b="1" dirty="0"/>
              <a:t>monitoring ruchu drogowego.</a:t>
            </a:r>
          </a:p>
          <a:p>
            <a:pPr lvl="0"/>
            <a:endParaRPr lang="pl-PL" sz="1600" dirty="0"/>
          </a:p>
        </p:txBody>
      </p:sp>
    </p:spTree>
    <p:extLst>
      <p:ext uri="{BB962C8B-B14F-4D97-AF65-F5344CB8AC3E}">
        <p14:creationId xmlns:p14="http://schemas.microsoft.com/office/powerpoint/2010/main" val="29674092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846094" y="188640"/>
            <a:ext cx="7398314" cy="1015663"/>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a:t>
            </a:r>
            <a:r>
              <a:rPr lang="pl-PL" sz="1200" b="1" i="1" dirty="0" smtClean="0">
                <a:solidFill>
                  <a:srgbClr val="0070C0"/>
                </a:solidFill>
                <a:latin typeface="Arial Black" pitchFamily="34" charset="0"/>
                <a:cs typeface="Arial" pitchFamily="34" charset="0"/>
              </a:rPr>
              <a:t>PUBLICZNEGO </a:t>
            </a:r>
            <a:r>
              <a:rPr lang="pl-PL" sz="1200" b="1" i="1" dirty="0">
                <a:solidFill>
                  <a:srgbClr val="0070C0"/>
                </a:solidFill>
                <a:latin typeface="Arial Black" pitchFamily="34" charset="0"/>
                <a:cs typeface="Arial" pitchFamily="34" charset="0"/>
              </a:rPr>
              <a:t>W SZCZECIŃSKIM OBSZARZE </a:t>
            </a:r>
            <a:r>
              <a:rPr lang="pl-PL" sz="1200" b="1" i="1" dirty="0" smtClean="0">
                <a:solidFill>
                  <a:srgbClr val="0070C0"/>
                </a:solidFill>
                <a:latin typeface="Arial Black" pitchFamily="34" charset="0"/>
                <a:cs typeface="Arial" pitchFamily="34" charset="0"/>
              </a:rPr>
              <a:t>METROPOLITALNYM</a:t>
            </a:r>
          </a:p>
          <a:p>
            <a:pPr algn="ctr"/>
            <a:endParaRPr lang="pl-PL" sz="1200" b="1" i="1" dirty="0">
              <a:solidFill>
                <a:srgbClr val="0070C0"/>
              </a:solidFill>
              <a:latin typeface="Arial Black" pitchFamily="34" charset="0"/>
              <a:cs typeface="Arial" pitchFamily="34" charset="0"/>
            </a:endParaRPr>
          </a:p>
          <a:p>
            <a:pPr algn="ctr"/>
            <a:r>
              <a:rPr lang="pl-PL" sz="1200" b="1" dirty="0">
                <a:solidFill>
                  <a:srgbClr val="C00000"/>
                </a:solidFill>
                <a:latin typeface="Arial Black" pitchFamily="34" charset="0"/>
                <a:cs typeface="Arial" pitchFamily="34" charset="0"/>
              </a:rPr>
              <a:t>Analiza uwarunkowań prawnych</a:t>
            </a:r>
            <a:endParaRPr lang="pl-PL" sz="1200" dirty="0">
              <a:solidFill>
                <a:srgbClr val="C00000"/>
              </a:solidFill>
            </a:endParaRPr>
          </a:p>
          <a:p>
            <a:pPr algn="ctr"/>
            <a:endParaRPr lang="pl-PL" sz="1200" i="1" dirty="0"/>
          </a:p>
        </p:txBody>
      </p:sp>
      <p:sp>
        <p:nvSpPr>
          <p:cNvPr id="3" name="Prostokąt 2"/>
          <p:cNvSpPr/>
          <p:nvPr/>
        </p:nvSpPr>
        <p:spPr>
          <a:xfrm>
            <a:off x="846094" y="834971"/>
            <a:ext cx="7488832" cy="5170646"/>
          </a:xfrm>
          <a:prstGeom prst="rect">
            <a:avLst/>
          </a:prstGeom>
        </p:spPr>
        <p:txBody>
          <a:bodyPr wrap="square">
            <a:spAutoFit/>
          </a:bodyPr>
          <a:lstStyle/>
          <a:p>
            <a:pPr algn="just"/>
            <a:endParaRPr lang="pl-PL" sz="1600" b="1" dirty="0" smtClean="0">
              <a:solidFill>
                <a:srgbClr val="C00000"/>
              </a:solidFill>
              <a:latin typeface="Arial" pitchFamily="34" charset="0"/>
              <a:cs typeface="Arial" pitchFamily="34" charset="0"/>
            </a:endParaRPr>
          </a:p>
          <a:p>
            <a:pPr algn="ctr"/>
            <a:r>
              <a:rPr lang="pl-PL" sz="1600" b="1" dirty="0" smtClean="0">
                <a:solidFill>
                  <a:srgbClr val="C00000"/>
                </a:solidFill>
                <a:latin typeface="Arial Black" pitchFamily="34" charset="0"/>
                <a:cs typeface="Arial" pitchFamily="34" charset="0"/>
              </a:rPr>
              <a:t>Ustawa </a:t>
            </a:r>
            <a:r>
              <a:rPr lang="pl-PL" sz="1600" b="1" dirty="0">
                <a:solidFill>
                  <a:srgbClr val="C00000"/>
                </a:solidFill>
                <a:latin typeface="Arial Black" pitchFamily="34" charset="0"/>
                <a:cs typeface="Arial" pitchFamily="34" charset="0"/>
              </a:rPr>
              <a:t>z dnia 16 grudnia 2010 r. o publicznym transporcie </a:t>
            </a:r>
            <a:r>
              <a:rPr lang="pl-PL" sz="1600" b="1" dirty="0" smtClean="0">
                <a:solidFill>
                  <a:srgbClr val="C00000"/>
                </a:solidFill>
                <a:latin typeface="Arial Black" pitchFamily="34" charset="0"/>
                <a:cs typeface="Arial" pitchFamily="34" charset="0"/>
              </a:rPr>
              <a:t>zbiorowym (</a:t>
            </a:r>
            <a:r>
              <a:rPr lang="pl-PL" sz="1600" b="1" dirty="0">
                <a:solidFill>
                  <a:srgbClr val="C00000"/>
                </a:solidFill>
                <a:latin typeface="Arial Black" pitchFamily="34" charset="0"/>
                <a:cs typeface="Arial" pitchFamily="34" charset="0"/>
              </a:rPr>
              <a:t>Dz. U. Nr 5 poz. 13</a:t>
            </a:r>
            <a:r>
              <a:rPr lang="pl-PL" sz="1600" b="1" dirty="0" smtClean="0">
                <a:solidFill>
                  <a:srgbClr val="C00000"/>
                </a:solidFill>
                <a:latin typeface="Arial Black" pitchFamily="34" charset="0"/>
                <a:cs typeface="Arial" pitchFamily="34" charset="0"/>
              </a:rPr>
              <a:t>)</a:t>
            </a:r>
            <a:endParaRPr lang="pl-PL" sz="1600" b="1" dirty="0">
              <a:solidFill>
                <a:srgbClr val="C00000"/>
              </a:solidFill>
              <a:latin typeface="Arial Black" pitchFamily="34" charset="0"/>
              <a:cs typeface="Arial" pitchFamily="34" charset="0"/>
            </a:endParaRPr>
          </a:p>
          <a:p>
            <a:pPr algn="ctr"/>
            <a:endParaRPr lang="pl-PL" sz="1600" b="1" dirty="0" smtClean="0">
              <a:solidFill>
                <a:srgbClr val="C00000"/>
              </a:solidFill>
              <a:latin typeface="Arial Black" pitchFamily="34" charset="0"/>
              <a:cs typeface="Arial" pitchFamily="34" charset="0"/>
            </a:endParaRPr>
          </a:p>
          <a:p>
            <a:pPr algn="just"/>
            <a:r>
              <a:rPr lang="pl-PL" sz="1400" b="1" dirty="0">
                <a:latin typeface="Arial Black" pitchFamily="34" charset="0"/>
                <a:cs typeface="Arial" pitchFamily="34" charset="0"/>
              </a:rPr>
              <a:t>Zgodnie z zapisami tej ustawy w art. 7.1. </a:t>
            </a:r>
            <a:endParaRPr lang="pl-PL" sz="1400" b="1" dirty="0" smtClean="0">
              <a:latin typeface="Arial Black" pitchFamily="34" charset="0"/>
              <a:cs typeface="Arial" pitchFamily="34" charset="0"/>
            </a:endParaRPr>
          </a:p>
          <a:p>
            <a:pPr algn="just"/>
            <a:r>
              <a:rPr lang="pl-PL" sz="1400" b="1" dirty="0" smtClean="0">
                <a:latin typeface="Arial Black" pitchFamily="34" charset="0"/>
                <a:cs typeface="Arial" pitchFamily="34" charset="0"/>
              </a:rPr>
              <a:t>„</a:t>
            </a:r>
            <a:r>
              <a:rPr lang="pl-PL" sz="1400" b="1" dirty="0">
                <a:latin typeface="Arial Black" pitchFamily="34" charset="0"/>
                <a:cs typeface="Arial" pitchFamily="34" charset="0"/>
              </a:rPr>
              <a:t>Organizatorem publicznego transportu zbiorowego, zwanym dalej </a:t>
            </a:r>
            <a:r>
              <a:rPr lang="pl-PL" sz="1400" b="1" i="1" dirty="0">
                <a:solidFill>
                  <a:srgbClr val="C00000"/>
                </a:solidFill>
                <a:latin typeface="Arial Black" pitchFamily="34" charset="0"/>
                <a:cs typeface="Arial" pitchFamily="34" charset="0"/>
              </a:rPr>
              <a:t>organizatorem,</a:t>
            </a:r>
            <a:r>
              <a:rPr lang="pl-PL" sz="1400" b="1" dirty="0">
                <a:latin typeface="Arial Black" pitchFamily="34" charset="0"/>
                <a:cs typeface="Arial" pitchFamily="34" charset="0"/>
              </a:rPr>
              <a:t> właściwym ze względu na obszar działania lub zasięg przewozów, jest:</a:t>
            </a:r>
          </a:p>
          <a:p>
            <a:pPr lvl="0" algn="just"/>
            <a:r>
              <a:rPr lang="pl-PL" sz="1400" b="1" dirty="0" smtClean="0">
                <a:solidFill>
                  <a:srgbClr val="C00000"/>
                </a:solidFill>
                <a:latin typeface="Arial Black" pitchFamily="34" charset="0"/>
                <a:cs typeface="Arial" pitchFamily="34" charset="0"/>
              </a:rPr>
              <a:t>1) gmina - </a:t>
            </a:r>
            <a:r>
              <a:rPr lang="pl-PL" sz="1400" b="1" dirty="0" smtClean="0">
                <a:latin typeface="Arial Black" pitchFamily="34" charset="0"/>
                <a:cs typeface="Arial" pitchFamily="34" charset="0"/>
              </a:rPr>
              <a:t>na </a:t>
            </a:r>
            <a:r>
              <a:rPr lang="pl-PL" sz="1400" b="1" dirty="0">
                <a:latin typeface="Arial Black" pitchFamily="34" charset="0"/>
                <a:cs typeface="Arial" pitchFamily="34" charset="0"/>
              </a:rPr>
              <a:t>linii komunikacyjnej albo sieci komunikacyjnej w gminnych przewozach pasażerskich</a:t>
            </a:r>
            <a:r>
              <a:rPr lang="pl-PL" sz="1400" b="1" dirty="0" smtClean="0">
                <a:latin typeface="Arial Black" pitchFamily="34" charset="0"/>
                <a:cs typeface="Arial" pitchFamily="34" charset="0"/>
              </a:rPr>
              <a:t>, której </a:t>
            </a:r>
            <a:r>
              <a:rPr lang="pl-PL" sz="1400" b="1" dirty="0">
                <a:latin typeface="Arial Black" pitchFamily="34" charset="0"/>
                <a:cs typeface="Arial" pitchFamily="34" charset="0"/>
              </a:rPr>
              <a:t>powierzono zadanie organizacji publicznego transportu zbiorowego na mocy porozumienia między gminami — na linii komunikacyjnej albo sieci komunikacyjnej w gminnych przewozach pasażerskich, na obszarze gmin, które zawarły porozumienie;</a:t>
            </a:r>
          </a:p>
          <a:p>
            <a:pPr lvl="0" algn="just"/>
            <a:r>
              <a:rPr lang="pl-PL" sz="1400" b="1" dirty="0" smtClean="0">
                <a:solidFill>
                  <a:srgbClr val="C00000"/>
                </a:solidFill>
                <a:latin typeface="Arial Black" pitchFamily="34" charset="0"/>
                <a:cs typeface="Arial" pitchFamily="34" charset="0"/>
              </a:rPr>
              <a:t>2) związek </a:t>
            </a:r>
            <a:r>
              <a:rPr lang="pl-PL" sz="1400" b="1" dirty="0">
                <a:solidFill>
                  <a:srgbClr val="C00000"/>
                </a:solidFill>
                <a:latin typeface="Arial Black" pitchFamily="34" charset="0"/>
                <a:cs typeface="Arial" pitchFamily="34" charset="0"/>
              </a:rPr>
              <a:t>międzygminny — </a:t>
            </a:r>
            <a:r>
              <a:rPr lang="pl-PL" sz="1400" b="1" dirty="0">
                <a:latin typeface="Arial Black" pitchFamily="34" charset="0"/>
                <a:cs typeface="Arial" pitchFamily="34" charset="0"/>
              </a:rPr>
              <a:t>na linii komunikacyjnej albo sieci </a:t>
            </a:r>
            <a:r>
              <a:rPr lang="pl-PL" sz="1400" b="1" dirty="0" smtClean="0">
                <a:latin typeface="Arial Black" pitchFamily="34" charset="0"/>
                <a:cs typeface="Arial" pitchFamily="34" charset="0"/>
              </a:rPr>
              <a:t>komunikacyjnej </a:t>
            </a:r>
            <a:r>
              <a:rPr lang="pl-PL" sz="1400" b="1" dirty="0">
                <a:latin typeface="Arial Black" pitchFamily="34" charset="0"/>
                <a:cs typeface="Arial" pitchFamily="34" charset="0"/>
              </a:rPr>
              <a:t>w gminnych przewozach pasażerskich, na obszarze gmin tworzących związek </a:t>
            </a:r>
            <a:r>
              <a:rPr lang="pl-PL" sz="1400" b="1" dirty="0" smtClean="0">
                <a:latin typeface="Arial Black" pitchFamily="34" charset="0"/>
                <a:cs typeface="Arial" pitchFamily="34" charset="0"/>
              </a:rPr>
              <a:t>międzygminny”. </a:t>
            </a:r>
          </a:p>
          <a:p>
            <a:pPr lvl="0" algn="just"/>
            <a:endParaRPr lang="pl-PL" sz="800" b="1" dirty="0">
              <a:solidFill>
                <a:srgbClr val="C00000"/>
              </a:solidFill>
              <a:latin typeface="Arial Black" pitchFamily="34" charset="0"/>
              <a:cs typeface="Arial" pitchFamily="34" charset="0"/>
            </a:endParaRPr>
          </a:p>
          <a:p>
            <a:pPr algn="just"/>
            <a:r>
              <a:rPr lang="pl-PL" sz="1400" b="1" dirty="0">
                <a:latin typeface="Arial Black" pitchFamily="34" charset="0"/>
                <a:cs typeface="Arial" pitchFamily="34" charset="0"/>
              </a:rPr>
              <a:t>Oprócz gminy organizatorem transportu publicznego na obszarze właściwym ze względu na swoja działalność jest: </a:t>
            </a:r>
          </a:p>
          <a:p>
            <a:pPr marL="717550" lvl="0" indent="-358775" algn="just">
              <a:buFont typeface="Arial" pitchFamily="34" charset="0"/>
              <a:buChar char="•"/>
            </a:pPr>
            <a:r>
              <a:rPr lang="pl-PL" sz="1400" b="1" dirty="0" smtClean="0">
                <a:solidFill>
                  <a:srgbClr val="0070C0"/>
                </a:solidFill>
                <a:latin typeface="Arial Black" pitchFamily="34" charset="0"/>
                <a:cs typeface="Arial" pitchFamily="34" charset="0"/>
              </a:rPr>
              <a:t>powiat,</a:t>
            </a:r>
            <a:endParaRPr lang="pl-PL" sz="1400" b="1" dirty="0">
              <a:solidFill>
                <a:srgbClr val="0070C0"/>
              </a:solidFill>
              <a:latin typeface="Arial Black" pitchFamily="34" charset="0"/>
              <a:cs typeface="Arial" pitchFamily="34" charset="0"/>
            </a:endParaRPr>
          </a:p>
          <a:p>
            <a:pPr marL="717550" lvl="0" indent="-358775" algn="just">
              <a:buFont typeface="Arial" pitchFamily="34" charset="0"/>
              <a:buChar char="•"/>
            </a:pPr>
            <a:r>
              <a:rPr lang="pl-PL" sz="1400" b="1" dirty="0">
                <a:solidFill>
                  <a:srgbClr val="0070C0"/>
                </a:solidFill>
                <a:latin typeface="Arial Black" pitchFamily="34" charset="0"/>
                <a:cs typeface="Arial" pitchFamily="34" charset="0"/>
              </a:rPr>
              <a:t>związek </a:t>
            </a:r>
            <a:r>
              <a:rPr lang="pl-PL" sz="1400" b="1" dirty="0" smtClean="0">
                <a:solidFill>
                  <a:srgbClr val="0070C0"/>
                </a:solidFill>
                <a:latin typeface="Arial Black" pitchFamily="34" charset="0"/>
                <a:cs typeface="Arial" pitchFamily="34" charset="0"/>
              </a:rPr>
              <a:t>powiatów,</a:t>
            </a:r>
            <a:endParaRPr lang="pl-PL" sz="1400" b="1" dirty="0">
              <a:solidFill>
                <a:srgbClr val="0070C0"/>
              </a:solidFill>
              <a:latin typeface="Arial Black" pitchFamily="34" charset="0"/>
              <a:cs typeface="Arial" pitchFamily="34" charset="0"/>
            </a:endParaRPr>
          </a:p>
          <a:p>
            <a:pPr marL="717550" lvl="0" indent="-358775" algn="just">
              <a:buFont typeface="Arial" pitchFamily="34" charset="0"/>
              <a:buChar char="•"/>
            </a:pPr>
            <a:r>
              <a:rPr lang="pl-PL" sz="1400" b="1" dirty="0" smtClean="0">
                <a:solidFill>
                  <a:srgbClr val="0070C0"/>
                </a:solidFill>
                <a:latin typeface="Arial Black" pitchFamily="34" charset="0"/>
                <a:cs typeface="Arial" pitchFamily="34" charset="0"/>
              </a:rPr>
              <a:t>województwo,</a:t>
            </a:r>
            <a:endParaRPr lang="pl-PL" sz="1400" b="1" dirty="0">
              <a:solidFill>
                <a:srgbClr val="0070C0"/>
              </a:solidFill>
              <a:latin typeface="Arial Black" pitchFamily="34" charset="0"/>
              <a:cs typeface="Arial" pitchFamily="34" charset="0"/>
            </a:endParaRPr>
          </a:p>
          <a:p>
            <a:pPr marL="717550" indent="-358775" algn="just">
              <a:buFont typeface="Arial" pitchFamily="34" charset="0"/>
              <a:buChar char="•"/>
            </a:pPr>
            <a:r>
              <a:rPr lang="pl-PL" sz="1400" b="1" dirty="0">
                <a:solidFill>
                  <a:srgbClr val="0070C0"/>
                </a:solidFill>
                <a:latin typeface="Arial Black" pitchFamily="34" charset="0"/>
                <a:cs typeface="Arial" pitchFamily="34" charset="0"/>
              </a:rPr>
              <a:t>minister właściwy ds. </a:t>
            </a:r>
            <a:r>
              <a:rPr lang="pl-PL" sz="1400" b="1" dirty="0" smtClean="0">
                <a:solidFill>
                  <a:srgbClr val="0070C0"/>
                </a:solidFill>
                <a:latin typeface="Arial Black" pitchFamily="34" charset="0"/>
                <a:cs typeface="Arial" pitchFamily="34" charset="0"/>
              </a:rPr>
              <a:t>transportu.</a:t>
            </a:r>
            <a:endParaRPr lang="pl-PL" dirty="0" smtClean="0">
              <a:solidFill>
                <a:srgbClr val="0070C0"/>
              </a:solidFill>
            </a:endParaRPr>
          </a:p>
        </p:txBody>
      </p:sp>
    </p:spTree>
    <p:extLst>
      <p:ext uri="{BB962C8B-B14F-4D97-AF65-F5344CB8AC3E}">
        <p14:creationId xmlns:p14="http://schemas.microsoft.com/office/powerpoint/2010/main" val="39417411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331640" y="188640"/>
            <a:ext cx="6912768" cy="5539978"/>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a:t>
            </a:r>
            <a:r>
              <a:rPr lang="pl-PL" sz="1200" b="1" i="1" dirty="0" smtClean="0">
                <a:solidFill>
                  <a:srgbClr val="0070C0"/>
                </a:solidFill>
                <a:latin typeface="Arial Black" pitchFamily="34" charset="0"/>
                <a:cs typeface="Arial" pitchFamily="34" charset="0"/>
              </a:rPr>
              <a:t>PUBLICZNEGO </a:t>
            </a:r>
            <a:r>
              <a:rPr lang="pl-PL" sz="1200" b="1" i="1" dirty="0">
                <a:solidFill>
                  <a:srgbClr val="0070C0"/>
                </a:solidFill>
                <a:latin typeface="Arial Black" pitchFamily="34" charset="0"/>
                <a:cs typeface="Arial" pitchFamily="34" charset="0"/>
              </a:rPr>
              <a:t>W SZCZECIŃSKIM OBSZARZE </a:t>
            </a:r>
            <a:r>
              <a:rPr lang="pl-PL" sz="1200" b="1" i="1" dirty="0" smtClean="0">
                <a:solidFill>
                  <a:srgbClr val="0070C0"/>
                </a:solidFill>
                <a:latin typeface="Arial Black" pitchFamily="34" charset="0"/>
                <a:cs typeface="Arial" pitchFamily="34" charset="0"/>
              </a:rPr>
              <a:t>METROPOLITALNYM</a:t>
            </a:r>
          </a:p>
          <a:p>
            <a:pPr algn="ctr"/>
            <a:endParaRPr lang="pl-PL" sz="1200" b="1" i="1" dirty="0">
              <a:solidFill>
                <a:srgbClr val="0070C0"/>
              </a:solidFill>
              <a:latin typeface="Arial Black" pitchFamily="34" charset="0"/>
              <a:cs typeface="Arial" pitchFamily="34" charset="0"/>
            </a:endParaRPr>
          </a:p>
          <a:p>
            <a:pPr algn="ctr"/>
            <a:r>
              <a:rPr lang="pl-PL" sz="1200" b="1" i="1" dirty="0">
                <a:solidFill>
                  <a:srgbClr val="C00000"/>
                </a:solidFill>
                <a:latin typeface="Arial Black" pitchFamily="34" charset="0"/>
              </a:rPr>
              <a:t>Cel operacyjny 14. Polityka transportowa samorządów zlokalizowanych na terenie SOM zmierzać powinna w kierunku stworzenia systemu zachęt do korzystania z publicznych środków </a:t>
            </a:r>
            <a:r>
              <a:rPr lang="pl-PL" sz="1200" b="1" i="1" dirty="0" smtClean="0">
                <a:solidFill>
                  <a:srgbClr val="C00000"/>
                </a:solidFill>
                <a:latin typeface="Arial Black" pitchFamily="34" charset="0"/>
              </a:rPr>
              <a:t>transportu</a:t>
            </a:r>
          </a:p>
          <a:p>
            <a:pPr algn="ctr"/>
            <a:endParaRPr lang="pl-PL" sz="1200" b="1" i="1" dirty="0">
              <a:solidFill>
                <a:srgbClr val="C00000"/>
              </a:solidFill>
              <a:latin typeface="Arial Black" pitchFamily="34" charset="0"/>
            </a:endParaRPr>
          </a:p>
          <a:p>
            <a:r>
              <a:rPr lang="pl-PL" b="1" dirty="0" smtClean="0"/>
              <a:t>Działania powinny zmierzać do wprowadzaniu </a:t>
            </a:r>
            <a:r>
              <a:rPr lang="pl-PL" b="1" dirty="0">
                <a:solidFill>
                  <a:srgbClr val="FF0000"/>
                </a:solidFill>
              </a:rPr>
              <a:t>restrykcji</a:t>
            </a:r>
            <a:r>
              <a:rPr lang="pl-PL" b="1" dirty="0"/>
              <a:t> </a:t>
            </a:r>
            <a:r>
              <a:rPr lang="pl-PL" b="1" dirty="0" smtClean="0"/>
              <a:t>związanych                  </a:t>
            </a:r>
            <a:r>
              <a:rPr lang="pl-PL" b="1" dirty="0"/>
              <a:t>z używaniem samochodów </a:t>
            </a:r>
            <a:r>
              <a:rPr lang="pl-PL" b="1" dirty="0" smtClean="0"/>
              <a:t>osobowych w </a:t>
            </a:r>
            <a:r>
              <a:rPr lang="pl-PL" b="1" dirty="0"/>
              <a:t>postaci:</a:t>
            </a:r>
          </a:p>
          <a:p>
            <a:pPr marL="644525" lvl="0" indent="-285750">
              <a:buFont typeface="Wingdings" pitchFamily="2" charset="2"/>
              <a:buChar char="Ø"/>
            </a:pPr>
            <a:r>
              <a:rPr lang="pl-PL" b="1" dirty="0" smtClean="0"/>
              <a:t>wprowadzenia </a:t>
            </a:r>
            <a:r>
              <a:rPr lang="pl-PL" b="1" dirty="0"/>
              <a:t>opłat za parkowanie w </a:t>
            </a:r>
            <a:r>
              <a:rPr lang="pl-PL" b="1" dirty="0" smtClean="0"/>
              <a:t>centrach miast;</a:t>
            </a:r>
          </a:p>
          <a:p>
            <a:pPr marL="717550" lvl="0" indent="-358775">
              <a:buFont typeface="Wingdings" pitchFamily="2" charset="2"/>
              <a:buChar char="Ø"/>
            </a:pPr>
            <a:r>
              <a:rPr lang="pl-PL" b="1" dirty="0" smtClean="0"/>
              <a:t>zakazów </a:t>
            </a:r>
            <a:r>
              <a:rPr lang="pl-PL" b="1" dirty="0"/>
              <a:t>parkowania w wyznaczonych </a:t>
            </a:r>
            <a:r>
              <a:rPr lang="pl-PL" b="1" dirty="0" smtClean="0"/>
              <a:t>obszarach miasta;</a:t>
            </a:r>
          </a:p>
          <a:p>
            <a:pPr marL="717550" lvl="0" indent="-358775">
              <a:buFont typeface="Wingdings" pitchFamily="2" charset="2"/>
              <a:buChar char="Ø"/>
            </a:pPr>
            <a:r>
              <a:rPr lang="pl-PL" b="1" dirty="0" smtClean="0"/>
              <a:t>budowę sieci parkingów na obrzeżach miast;</a:t>
            </a:r>
          </a:p>
          <a:p>
            <a:pPr marL="717550" lvl="0" indent="-358775">
              <a:buFont typeface="Wingdings" pitchFamily="2" charset="2"/>
              <a:buChar char="Ø"/>
            </a:pPr>
            <a:r>
              <a:rPr lang="pl-PL" b="1" dirty="0" smtClean="0"/>
              <a:t>zakaz tworzenia hurtowni towarów na terenie centrów miast;</a:t>
            </a:r>
          </a:p>
          <a:p>
            <a:pPr marL="717550" lvl="0" indent="-358775">
              <a:buFont typeface="Wingdings" pitchFamily="2" charset="2"/>
              <a:buChar char="Ø"/>
            </a:pPr>
            <a:r>
              <a:rPr lang="pl-PL" b="1" dirty="0" smtClean="0"/>
              <a:t>ograniczenie </a:t>
            </a:r>
            <a:r>
              <a:rPr lang="pl-PL" b="1" dirty="0"/>
              <a:t>wjazdu pojazdów mechanicznych na wyznaczone obszary do określonych godzin w dni robocze oraz wolne od pracy</a:t>
            </a:r>
            <a:r>
              <a:rPr lang="pl-PL" b="1" dirty="0" smtClean="0"/>
              <a:t>;</a:t>
            </a:r>
          </a:p>
          <a:p>
            <a:pPr marL="717550" lvl="0" indent="-358775">
              <a:buFont typeface="Wingdings" pitchFamily="2" charset="2"/>
              <a:buChar char="Ø"/>
            </a:pPr>
            <a:r>
              <a:rPr lang="pl-PL" b="1" dirty="0" smtClean="0"/>
              <a:t>wprowadzenie opłat za wjazd do wskazanych obszarów miast;</a:t>
            </a:r>
          </a:p>
          <a:p>
            <a:pPr marL="717550" lvl="0" indent="-358775">
              <a:buFont typeface="Wingdings" pitchFamily="2" charset="2"/>
              <a:buChar char="Ø"/>
            </a:pPr>
            <a:r>
              <a:rPr lang="pl-PL" b="1" dirty="0" smtClean="0"/>
              <a:t>budowę obwodnic miast dla ruchu tranzytowego;</a:t>
            </a:r>
          </a:p>
          <a:p>
            <a:pPr marL="717550" lvl="0" indent="-358775">
              <a:buFont typeface="Wingdings" pitchFamily="2" charset="2"/>
              <a:buChar char="Ø"/>
            </a:pPr>
            <a:r>
              <a:rPr lang="pl-PL" b="1" dirty="0" smtClean="0"/>
              <a:t>zakaz wjazdu samochodów ciężarowych do centrów miast;</a:t>
            </a:r>
          </a:p>
          <a:p>
            <a:pPr marL="717550" lvl="0" indent="-358775">
              <a:buFont typeface="Wingdings" pitchFamily="2" charset="2"/>
              <a:buChar char="Ø"/>
            </a:pPr>
            <a:r>
              <a:rPr lang="pl-PL" b="1" dirty="0" smtClean="0"/>
              <a:t>całkowity </a:t>
            </a:r>
            <a:r>
              <a:rPr lang="pl-PL" b="1" dirty="0"/>
              <a:t>zakaz wjazdu pojazdów mechanicznych do wybranych stref centrum miasta (z wyjątkiem pojazdów szynowych i trolejbusów</a:t>
            </a:r>
            <a:r>
              <a:rPr lang="pl-PL" b="1" dirty="0" smtClean="0"/>
              <a:t>).</a:t>
            </a:r>
            <a:endParaRPr lang="pl-PL" b="1" dirty="0"/>
          </a:p>
        </p:txBody>
      </p:sp>
    </p:spTree>
    <p:extLst>
      <p:ext uri="{BB962C8B-B14F-4D97-AF65-F5344CB8AC3E}">
        <p14:creationId xmlns:p14="http://schemas.microsoft.com/office/powerpoint/2010/main" val="145318536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115616" y="188640"/>
            <a:ext cx="7128792" cy="6278642"/>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a:t>
            </a:r>
            <a:r>
              <a:rPr lang="pl-PL" sz="1200" b="1" i="1" dirty="0" smtClean="0">
                <a:solidFill>
                  <a:srgbClr val="0070C0"/>
                </a:solidFill>
                <a:latin typeface="Arial Black" pitchFamily="34" charset="0"/>
                <a:cs typeface="Arial" pitchFamily="34" charset="0"/>
              </a:rPr>
              <a:t>PUBLICZNEGO </a:t>
            </a:r>
            <a:r>
              <a:rPr lang="pl-PL" sz="1200" b="1" i="1" dirty="0">
                <a:solidFill>
                  <a:srgbClr val="0070C0"/>
                </a:solidFill>
                <a:latin typeface="Arial Black" pitchFamily="34" charset="0"/>
                <a:cs typeface="Arial" pitchFamily="34" charset="0"/>
              </a:rPr>
              <a:t>W SZCZECIŃSKIM OBSZARZE </a:t>
            </a:r>
            <a:r>
              <a:rPr lang="pl-PL" sz="1200" b="1" i="1" dirty="0" smtClean="0">
                <a:solidFill>
                  <a:srgbClr val="0070C0"/>
                </a:solidFill>
                <a:latin typeface="Arial Black" pitchFamily="34" charset="0"/>
                <a:cs typeface="Arial" pitchFamily="34" charset="0"/>
              </a:rPr>
              <a:t>METROPOLITALNYM</a:t>
            </a:r>
          </a:p>
          <a:p>
            <a:pPr algn="ctr"/>
            <a:endParaRPr lang="pl-PL" sz="1200" b="1" i="1" dirty="0">
              <a:solidFill>
                <a:srgbClr val="0070C0"/>
              </a:solidFill>
              <a:latin typeface="Arial Black" pitchFamily="34" charset="0"/>
              <a:cs typeface="Arial" pitchFamily="34" charset="0"/>
            </a:endParaRPr>
          </a:p>
          <a:p>
            <a:pPr algn="ctr"/>
            <a:r>
              <a:rPr lang="pl-PL" sz="1200" b="1" i="1" dirty="0" smtClean="0">
                <a:solidFill>
                  <a:srgbClr val="C00000"/>
                </a:solidFill>
                <a:latin typeface="Arial Black" pitchFamily="34" charset="0"/>
                <a:cs typeface="Arial" pitchFamily="34" charset="0"/>
              </a:rPr>
              <a:t>System wdrażania koncepcji rozwoju transportu publicznego</a:t>
            </a:r>
          </a:p>
          <a:p>
            <a:pPr algn="ctr"/>
            <a:endParaRPr lang="pl-PL" sz="1200" b="1" i="1" dirty="0">
              <a:solidFill>
                <a:srgbClr val="C00000"/>
              </a:solidFill>
              <a:latin typeface="Arial Black" pitchFamily="34" charset="0"/>
              <a:cs typeface="Arial" pitchFamily="34" charset="0"/>
            </a:endParaRPr>
          </a:p>
          <a:p>
            <a:pPr algn="ctr"/>
            <a:r>
              <a:rPr lang="pl-PL" sz="1200" b="1" i="1" dirty="0" smtClean="0">
                <a:solidFill>
                  <a:srgbClr val="C00000"/>
                </a:solidFill>
                <a:latin typeface="Arial Black" pitchFamily="34" charset="0"/>
                <a:cs typeface="Arial" pitchFamily="34" charset="0"/>
              </a:rPr>
              <a:t>Instytucje współpracujące przy wdrażaniu koncepcji</a:t>
            </a:r>
          </a:p>
          <a:p>
            <a:pPr algn="ctr"/>
            <a:endParaRPr lang="pl-PL" sz="1200" b="1" i="1" dirty="0">
              <a:solidFill>
                <a:srgbClr val="C00000"/>
              </a:solidFill>
              <a:latin typeface="Arial Black" pitchFamily="34" charset="0"/>
              <a:cs typeface="Arial" pitchFamily="34" charset="0"/>
            </a:endParaRPr>
          </a:p>
          <a:p>
            <a:pPr algn="ctr"/>
            <a:endParaRPr lang="pl-PL" sz="1200" b="1" i="1" dirty="0">
              <a:solidFill>
                <a:srgbClr val="C00000"/>
              </a:solidFill>
              <a:latin typeface="Arial Black" pitchFamily="34" charset="0"/>
              <a:cs typeface="Arial" pitchFamily="34" charset="0"/>
            </a:endParaRPr>
          </a:p>
          <a:p>
            <a:pPr marL="538163" lvl="0" indent="-358775">
              <a:buFont typeface="Wingdings" pitchFamily="2" charset="2"/>
              <a:buChar char="q"/>
            </a:pPr>
            <a:r>
              <a:rPr lang="pl-PL" sz="1400" dirty="0">
                <a:solidFill>
                  <a:srgbClr val="002060"/>
                </a:solidFill>
                <a:latin typeface="Arial Black" pitchFamily="34" charset="0"/>
              </a:rPr>
              <a:t>Ministerstwo Rozwoju Regionalnego </a:t>
            </a:r>
            <a:endParaRPr lang="pl-PL" sz="1400" dirty="0" smtClean="0">
              <a:solidFill>
                <a:srgbClr val="002060"/>
              </a:solidFill>
              <a:latin typeface="Arial Black" pitchFamily="34" charset="0"/>
            </a:endParaRPr>
          </a:p>
          <a:p>
            <a:pPr marL="538163" lvl="0" indent="-358775">
              <a:buFont typeface="Wingdings" pitchFamily="2" charset="2"/>
              <a:buChar char="q"/>
            </a:pPr>
            <a:endParaRPr lang="pl-PL" sz="1400" dirty="0" smtClean="0">
              <a:solidFill>
                <a:srgbClr val="002060"/>
              </a:solidFill>
              <a:latin typeface="Arial Black" pitchFamily="34" charset="0"/>
            </a:endParaRPr>
          </a:p>
          <a:p>
            <a:pPr marL="538163" lvl="0" indent="-358775">
              <a:buFont typeface="Wingdings" pitchFamily="2" charset="2"/>
              <a:buChar char="q"/>
            </a:pPr>
            <a:r>
              <a:rPr lang="pl-PL" sz="1400" dirty="0" smtClean="0">
                <a:solidFill>
                  <a:srgbClr val="002060"/>
                </a:solidFill>
                <a:latin typeface="Arial Black" pitchFamily="34" charset="0"/>
              </a:rPr>
              <a:t>Ministerstwo Infrastruktury</a:t>
            </a:r>
          </a:p>
          <a:p>
            <a:pPr marL="538163" lvl="0" indent="-358775">
              <a:buFont typeface="Wingdings" pitchFamily="2" charset="2"/>
              <a:buChar char="q"/>
            </a:pPr>
            <a:endParaRPr lang="pl-PL" sz="1400" dirty="0" smtClean="0">
              <a:solidFill>
                <a:srgbClr val="002060"/>
              </a:solidFill>
              <a:latin typeface="Arial Black" pitchFamily="34" charset="0"/>
            </a:endParaRPr>
          </a:p>
          <a:p>
            <a:pPr marL="538163" lvl="0" indent="-358775">
              <a:buFont typeface="Wingdings" pitchFamily="2" charset="2"/>
              <a:buChar char="q"/>
            </a:pPr>
            <a:r>
              <a:rPr lang="pl-PL" sz="1400" dirty="0" smtClean="0">
                <a:solidFill>
                  <a:srgbClr val="002060"/>
                </a:solidFill>
                <a:latin typeface="Arial Black" pitchFamily="34" charset="0"/>
              </a:rPr>
              <a:t>Urząd </a:t>
            </a:r>
            <a:r>
              <a:rPr lang="pl-PL" sz="1400" dirty="0">
                <a:solidFill>
                  <a:srgbClr val="002060"/>
                </a:solidFill>
                <a:latin typeface="Arial Black" pitchFamily="34" charset="0"/>
              </a:rPr>
              <a:t>Marszałkowski Województwa </a:t>
            </a:r>
            <a:r>
              <a:rPr lang="pl-PL" sz="1400" dirty="0" smtClean="0">
                <a:solidFill>
                  <a:srgbClr val="002060"/>
                </a:solidFill>
                <a:latin typeface="Arial Black" pitchFamily="34" charset="0"/>
              </a:rPr>
              <a:t>Zachodniopomorskiego</a:t>
            </a:r>
          </a:p>
          <a:p>
            <a:pPr marL="179388" lvl="0"/>
            <a:r>
              <a:rPr lang="pl-PL" sz="1400" dirty="0" smtClean="0">
                <a:solidFill>
                  <a:srgbClr val="002060"/>
                </a:solidFill>
                <a:latin typeface="Arial Black" pitchFamily="34" charset="0"/>
              </a:rPr>
              <a:t> </a:t>
            </a:r>
          </a:p>
          <a:p>
            <a:pPr marL="538163" lvl="0" indent="-358775">
              <a:buFont typeface="Wingdings" pitchFamily="2" charset="2"/>
              <a:buChar char="q"/>
            </a:pPr>
            <a:r>
              <a:rPr lang="pl-PL" sz="1400" dirty="0" smtClean="0">
                <a:solidFill>
                  <a:srgbClr val="002060"/>
                </a:solidFill>
                <a:latin typeface="Arial Black" pitchFamily="34" charset="0"/>
              </a:rPr>
              <a:t>Generalna </a:t>
            </a:r>
            <a:r>
              <a:rPr lang="pl-PL" sz="1400" dirty="0">
                <a:solidFill>
                  <a:srgbClr val="002060"/>
                </a:solidFill>
                <a:latin typeface="Arial Black" pitchFamily="34" charset="0"/>
              </a:rPr>
              <a:t>Dyrekcja Dróg Krajowych i </a:t>
            </a:r>
            <a:r>
              <a:rPr lang="pl-PL" sz="1400" dirty="0" smtClean="0">
                <a:solidFill>
                  <a:srgbClr val="002060"/>
                </a:solidFill>
                <a:latin typeface="Arial Black" pitchFamily="34" charset="0"/>
              </a:rPr>
              <a:t>Autostrad</a:t>
            </a:r>
          </a:p>
          <a:p>
            <a:pPr marL="538163" lvl="0" indent="-358775">
              <a:buFont typeface="Wingdings" pitchFamily="2" charset="2"/>
              <a:buChar char="q"/>
            </a:pPr>
            <a:endParaRPr lang="pl-PL" sz="1400" dirty="0" smtClean="0">
              <a:solidFill>
                <a:srgbClr val="002060"/>
              </a:solidFill>
              <a:latin typeface="Arial Black" pitchFamily="34" charset="0"/>
            </a:endParaRPr>
          </a:p>
          <a:p>
            <a:pPr marL="538163" lvl="0" indent="-358775">
              <a:buFont typeface="Wingdings" pitchFamily="2" charset="2"/>
              <a:buChar char="q"/>
            </a:pPr>
            <a:r>
              <a:rPr lang="pl-PL" sz="1400" dirty="0" smtClean="0">
                <a:solidFill>
                  <a:srgbClr val="002060"/>
                </a:solidFill>
                <a:latin typeface="Arial Black" pitchFamily="34" charset="0"/>
              </a:rPr>
              <a:t>Zachodniopomorski </a:t>
            </a:r>
            <a:r>
              <a:rPr lang="pl-PL" sz="1400" dirty="0">
                <a:solidFill>
                  <a:srgbClr val="002060"/>
                </a:solidFill>
                <a:latin typeface="Arial Black" pitchFamily="34" charset="0"/>
              </a:rPr>
              <a:t>Zarząd Dróg </a:t>
            </a:r>
            <a:r>
              <a:rPr lang="pl-PL" sz="1400" dirty="0" smtClean="0">
                <a:solidFill>
                  <a:srgbClr val="002060"/>
                </a:solidFill>
                <a:latin typeface="Arial Black" pitchFamily="34" charset="0"/>
              </a:rPr>
              <a:t>Wojewódzkich</a:t>
            </a:r>
          </a:p>
          <a:p>
            <a:pPr marL="179388" lvl="0"/>
            <a:r>
              <a:rPr lang="pl-PL" sz="1400" dirty="0" smtClean="0">
                <a:solidFill>
                  <a:srgbClr val="002060"/>
                </a:solidFill>
                <a:latin typeface="Arial Black" pitchFamily="34" charset="0"/>
              </a:rPr>
              <a:t> </a:t>
            </a:r>
          </a:p>
          <a:p>
            <a:pPr marL="538163" lvl="0" indent="-358775">
              <a:buFont typeface="Wingdings" pitchFamily="2" charset="2"/>
              <a:buChar char="q"/>
            </a:pPr>
            <a:r>
              <a:rPr lang="pl-PL" sz="1400" dirty="0" smtClean="0">
                <a:solidFill>
                  <a:srgbClr val="002060"/>
                </a:solidFill>
                <a:latin typeface="Arial Black" pitchFamily="34" charset="0"/>
              </a:rPr>
              <a:t>Polskie </a:t>
            </a:r>
            <a:r>
              <a:rPr lang="pl-PL" sz="1400" dirty="0">
                <a:solidFill>
                  <a:srgbClr val="002060"/>
                </a:solidFill>
                <a:latin typeface="Arial Black" pitchFamily="34" charset="0"/>
              </a:rPr>
              <a:t>Koleje Państwowe SA </a:t>
            </a:r>
            <a:endParaRPr lang="pl-PL" sz="1400" dirty="0" smtClean="0">
              <a:solidFill>
                <a:srgbClr val="002060"/>
              </a:solidFill>
              <a:latin typeface="Arial Black" pitchFamily="34" charset="0"/>
            </a:endParaRPr>
          </a:p>
          <a:p>
            <a:pPr marL="538163" lvl="0" indent="-358775">
              <a:buFont typeface="Wingdings" pitchFamily="2" charset="2"/>
              <a:buChar char="q"/>
            </a:pPr>
            <a:endParaRPr lang="pl-PL" sz="1400" dirty="0" smtClean="0">
              <a:solidFill>
                <a:srgbClr val="002060"/>
              </a:solidFill>
              <a:latin typeface="Arial Black" pitchFamily="34" charset="0"/>
            </a:endParaRPr>
          </a:p>
          <a:p>
            <a:pPr marL="538163" lvl="0" indent="-358775">
              <a:buFont typeface="Wingdings" pitchFamily="2" charset="2"/>
              <a:buChar char="q"/>
            </a:pPr>
            <a:r>
              <a:rPr lang="pl-PL" sz="1400" dirty="0" smtClean="0">
                <a:solidFill>
                  <a:srgbClr val="002060"/>
                </a:solidFill>
                <a:latin typeface="Arial Black" pitchFamily="34" charset="0"/>
              </a:rPr>
              <a:t>PKP </a:t>
            </a:r>
            <a:r>
              <a:rPr lang="pl-PL" sz="1400" dirty="0">
                <a:solidFill>
                  <a:srgbClr val="002060"/>
                </a:solidFill>
                <a:latin typeface="Arial Black" pitchFamily="34" charset="0"/>
              </a:rPr>
              <a:t>Polskie Linie Kolejowe </a:t>
            </a:r>
            <a:r>
              <a:rPr lang="pl-PL" sz="1400" dirty="0" smtClean="0">
                <a:solidFill>
                  <a:srgbClr val="002060"/>
                </a:solidFill>
                <a:latin typeface="Arial Black" pitchFamily="34" charset="0"/>
              </a:rPr>
              <a:t>SA</a:t>
            </a:r>
          </a:p>
          <a:p>
            <a:pPr marL="179388" lvl="0"/>
            <a:r>
              <a:rPr lang="pl-PL" sz="1400" dirty="0" smtClean="0">
                <a:solidFill>
                  <a:srgbClr val="002060"/>
                </a:solidFill>
                <a:latin typeface="Arial Black" pitchFamily="34" charset="0"/>
              </a:rPr>
              <a:t> </a:t>
            </a:r>
          </a:p>
          <a:p>
            <a:pPr marL="538163" lvl="0" indent="-358775">
              <a:buFont typeface="Wingdings" pitchFamily="2" charset="2"/>
              <a:buChar char="q"/>
            </a:pPr>
            <a:r>
              <a:rPr lang="pl-PL" sz="1400" dirty="0" smtClean="0">
                <a:solidFill>
                  <a:srgbClr val="002060"/>
                </a:solidFill>
                <a:latin typeface="Arial Black" pitchFamily="34" charset="0"/>
              </a:rPr>
              <a:t>Przedsiębiorstwo </a:t>
            </a:r>
            <a:r>
              <a:rPr lang="pl-PL" sz="1400" dirty="0">
                <a:solidFill>
                  <a:srgbClr val="002060"/>
                </a:solidFill>
                <a:latin typeface="Arial Black" pitchFamily="34" charset="0"/>
              </a:rPr>
              <a:t>Państwowe „Porty Lotnicze” </a:t>
            </a:r>
            <a:endParaRPr lang="pl-PL" sz="1400" dirty="0" smtClean="0">
              <a:solidFill>
                <a:srgbClr val="002060"/>
              </a:solidFill>
              <a:latin typeface="Arial Black" pitchFamily="34" charset="0"/>
            </a:endParaRPr>
          </a:p>
          <a:p>
            <a:pPr marL="538163" lvl="0" indent="-358775">
              <a:buFont typeface="Wingdings" pitchFamily="2" charset="2"/>
              <a:buChar char="q"/>
            </a:pPr>
            <a:endParaRPr lang="pl-PL" sz="1400" dirty="0" smtClean="0">
              <a:solidFill>
                <a:srgbClr val="002060"/>
              </a:solidFill>
              <a:latin typeface="Arial Black" pitchFamily="34" charset="0"/>
            </a:endParaRPr>
          </a:p>
          <a:p>
            <a:pPr marL="538163" lvl="0" indent="-358775">
              <a:buFont typeface="Wingdings" pitchFamily="2" charset="2"/>
              <a:buChar char="q"/>
            </a:pPr>
            <a:r>
              <a:rPr lang="pl-PL" sz="1400" dirty="0" smtClean="0">
                <a:solidFill>
                  <a:srgbClr val="002060"/>
                </a:solidFill>
                <a:latin typeface="Arial Black" pitchFamily="34" charset="0"/>
              </a:rPr>
              <a:t>Regionalny </a:t>
            </a:r>
            <a:r>
              <a:rPr lang="pl-PL" sz="1400" dirty="0">
                <a:solidFill>
                  <a:srgbClr val="002060"/>
                </a:solidFill>
                <a:latin typeface="Arial Black" pitchFamily="34" charset="0"/>
              </a:rPr>
              <a:t>Zarząd Gospodarki Wodnej </a:t>
            </a:r>
            <a:endParaRPr lang="pl-PL" sz="1400" dirty="0" smtClean="0">
              <a:solidFill>
                <a:srgbClr val="002060"/>
              </a:solidFill>
              <a:latin typeface="Arial Black" pitchFamily="34" charset="0"/>
            </a:endParaRPr>
          </a:p>
          <a:p>
            <a:pPr marL="538163" lvl="0" indent="-358775">
              <a:buFont typeface="Wingdings" pitchFamily="2" charset="2"/>
              <a:buChar char="q"/>
            </a:pPr>
            <a:endParaRPr lang="pl-PL" sz="1400" dirty="0" smtClean="0">
              <a:solidFill>
                <a:srgbClr val="002060"/>
              </a:solidFill>
              <a:latin typeface="Arial Black" pitchFamily="34" charset="0"/>
            </a:endParaRPr>
          </a:p>
          <a:p>
            <a:pPr marL="538163" lvl="0" indent="-358775">
              <a:buFont typeface="Wingdings" pitchFamily="2" charset="2"/>
              <a:buChar char="q"/>
            </a:pPr>
            <a:r>
              <a:rPr lang="pl-PL" sz="1400" dirty="0" smtClean="0">
                <a:solidFill>
                  <a:srgbClr val="002060"/>
                </a:solidFill>
                <a:latin typeface="Arial Black" pitchFamily="34" charset="0"/>
              </a:rPr>
              <a:t>Urząd </a:t>
            </a:r>
            <a:r>
              <a:rPr lang="pl-PL" sz="1400" dirty="0">
                <a:solidFill>
                  <a:srgbClr val="002060"/>
                </a:solidFill>
                <a:latin typeface="Arial Black" pitchFamily="34" charset="0"/>
              </a:rPr>
              <a:t>Morski w Szczecinie </a:t>
            </a:r>
            <a:endParaRPr lang="pl-PL" sz="1400" dirty="0" smtClean="0">
              <a:solidFill>
                <a:srgbClr val="002060"/>
              </a:solidFill>
              <a:latin typeface="Arial Black" pitchFamily="34" charset="0"/>
            </a:endParaRPr>
          </a:p>
          <a:p>
            <a:pPr marL="538163" lvl="0" indent="-358775">
              <a:buFont typeface="Wingdings" pitchFamily="2" charset="2"/>
              <a:buChar char="q"/>
            </a:pPr>
            <a:endParaRPr lang="pl-PL" sz="1400" dirty="0" smtClean="0">
              <a:solidFill>
                <a:srgbClr val="002060"/>
              </a:solidFill>
              <a:latin typeface="Arial Black" pitchFamily="34" charset="0"/>
            </a:endParaRPr>
          </a:p>
          <a:p>
            <a:pPr marL="538163" lvl="0" indent="-358775">
              <a:buFont typeface="Wingdings" pitchFamily="2" charset="2"/>
              <a:buChar char="q"/>
            </a:pPr>
            <a:r>
              <a:rPr lang="pl-PL" sz="1400" dirty="0" smtClean="0">
                <a:solidFill>
                  <a:srgbClr val="002060"/>
                </a:solidFill>
                <a:latin typeface="Arial Black" pitchFamily="34" charset="0"/>
              </a:rPr>
              <a:t>Starostwa </a:t>
            </a:r>
            <a:r>
              <a:rPr lang="pl-PL" sz="1400" dirty="0">
                <a:solidFill>
                  <a:srgbClr val="002060"/>
                </a:solidFill>
                <a:latin typeface="Arial Black" pitchFamily="34" charset="0"/>
              </a:rPr>
              <a:t>Powiatowe </a:t>
            </a:r>
            <a:endParaRPr lang="pl-PL" sz="1400" i="1" dirty="0">
              <a:solidFill>
                <a:srgbClr val="002060"/>
              </a:solidFill>
              <a:latin typeface="Arial Black" pitchFamily="34" charset="0"/>
            </a:endParaRPr>
          </a:p>
        </p:txBody>
      </p:sp>
    </p:spTree>
    <p:extLst>
      <p:ext uri="{BB962C8B-B14F-4D97-AF65-F5344CB8AC3E}">
        <p14:creationId xmlns:p14="http://schemas.microsoft.com/office/powerpoint/2010/main" val="199702071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043608" y="188640"/>
            <a:ext cx="7200800" cy="6001643"/>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a:t>
            </a:r>
            <a:r>
              <a:rPr lang="pl-PL" sz="1200" b="1" i="1" dirty="0" smtClean="0">
                <a:solidFill>
                  <a:srgbClr val="0070C0"/>
                </a:solidFill>
                <a:latin typeface="Arial Black" pitchFamily="34" charset="0"/>
                <a:cs typeface="Arial" pitchFamily="34" charset="0"/>
              </a:rPr>
              <a:t>PUBLICZNEGO </a:t>
            </a:r>
            <a:r>
              <a:rPr lang="pl-PL" sz="1200" b="1" i="1" dirty="0">
                <a:solidFill>
                  <a:srgbClr val="0070C0"/>
                </a:solidFill>
                <a:latin typeface="Arial Black" pitchFamily="34" charset="0"/>
                <a:cs typeface="Arial" pitchFamily="34" charset="0"/>
              </a:rPr>
              <a:t>W SZCZECIŃSKIM OBSZARZE </a:t>
            </a:r>
            <a:r>
              <a:rPr lang="pl-PL" sz="1200" b="1" i="1" dirty="0" smtClean="0">
                <a:solidFill>
                  <a:srgbClr val="0070C0"/>
                </a:solidFill>
                <a:latin typeface="Arial Black" pitchFamily="34" charset="0"/>
                <a:cs typeface="Arial" pitchFamily="34" charset="0"/>
              </a:rPr>
              <a:t>METROPOLITALNYM</a:t>
            </a:r>
          </a:p>
          <a:p>
            <a:pPr algn="ctr"/>
            <a:endParaRPr lang="pl-PL" sz="1200" b="1" i="1" dirty="0">
              <a:solidFill>
                <a:srgbClr val="0070C0"/>
              </a:solidFill>
              <a:latin typeface="Arial Black" pitchFamily="34" charset="0"/>
              <a:cs typeface="Arial" pitchFamily="34" charset="0"/>
            </a:endParaRPr>
          </a:p>
          <a:p>
            <a:pPr algn="ctr"/>
            <a:r>
              <a:rPr lang="pl-PL" sz="1200" b="1" i="1" dirty="0">
                <a:solidFill>
                  <a:srgbClr val="C00000"/>
                </a:solidFill>
                <a:latin typeface="Arial Black" pitchFamily="34" charset="0"/>
                <a:cs typeface="Arial" pitchFamily="34" charset="0"/>
              </a:rPr>
              <a:t>System wdrażania koncepcji rozwoju transportu publicznego</a:t>
            </a:r>
          </a:p>
          <a:p>
            <a:pPr algn="ctr"/>
            <a:endParaRPr lang="pl-PL" sz="1200" b="1" i="1" dirty="0">
              <a:solidFill>
                <a:srgbClr val="C00000"/>
              </a:solidFill>
              <a:latin typeface="Arial Black" pitchFamily="34" charset="0"/>
              <a:cs typeface="Arial" pitchFamily="34" charset="0"/>
            </a:endParaRPr>
          </a:p>
          <a:p>
            <a:pPr algn="ctr"/>
            <a:r>
              <a:rPr lang="pl-PL" sz="1200" b="1" i="1" dirty="0" smtClean="0">
                <a:solidFill>
                  <a:srgbClr val="C00000"/>
                </a:solidFill>
                <a:latin typeface="Arial Black" pitchFamily="34" charset="0"/>
                <a:cs typeface="Arial" pitchFamily="34" charset="0"/>
              </a:rPr>
              <a:t>Finansowanie koncepcji rozwoju transportu publicznego</a:t>
            </a:r>
          </a:p>
          <a:p>
            <a:pPr algn="ctr"/>
            <a:endParaRPr lang="pl-PL" sz="1200" b="1" i="1" dirty="0">
              <a:solidFill>
                <a:srgbClr val="C00000"/>
              </a:solidFill>
              <a:latin typeface="Arial Black" pitchFamily="34" charset="0"/>
              <a:cs typeface="Arial" pitchFamily="34" charset="0"/>
            </a:endParaRPr>
          </a:p>
          <a:p>
            <a:r>
              <a:rPr lang="pl-PL" sz="1200" b="1" i="1" dirty="0" smtClean="0">
                <a:solidFill>
                  <a:srgbClr val="C00000"/>
                </a:solidFill>
                <a:latin typeface="Arial Black" pitchFamily="34" charset="0"/>
                <a:cs typeface="Arial" pitchFamily="34" charset="0"/>
              </a:rPr>
              <a:t>Możliwe źródła finansowania:</a:t>
            </a:r>
          </a:p>
          <a:p>
            <a:endParaRPr lang="pl-PL" sz="1200" b="1" i="1" dirty="0" smtClean="0">
              <a:solidFill>
                <a:srgbClr val="C00000"/>
              </a:solidFill>
              <a:latin typeface="Arial Black" pitchFamily="34" charset="0"/>
              <a:cs typeface="Arial" pitchFamily="34" charset="0"/>
            </a:endParaRPr>
          </a:p>
          <a:p>
            <a:pPr marL="171450" lvl="0" indent="-171450">
              <a:buFont typeface="Wingdings" pitchFamily="2" charset="2"/>
              <a:buChar char="v"/>
            </a:pPr>
            <a:r>
              <a:rPr lang="pl-PL" sz="1200" dirty="0">
                <a:solidFill>
                  <a:srgbClr val="7030A0"/>
                </a:solidFill>
                <a:latin typeface="Arial Black" pitchFamily="34" charset="0"/>
              </a:rPr>
              <a:t>opłata za usługi przewozowe</a:t>
            </a:r>
            <a:r>
              <a:rPr lang="pl-PL" sz="1200" dirty="0" smtClean="0">
                <a:solidFill>
                  <a:srgbClr val="7030A0"/>
                </a:solidFill>
                <a:latin typeface="Arial Black" pitchFamily="34" charset="0"/>
              </a:rPr>
              <a:t>;</a:t>
            </a:r>
          </a:p>
          <a:p>
            <a:pPr marL="171450" lvl="0" indent="-171450">
              <a:buFont typeface="Wingdings" pitchFamily="2" charset="2"/>
              <a:buChar char="v"/>
            </a:pPr>
            <a:endParaRPr lang="pl-PL" sz="1200" dirty="0">
              <a:solidFill>
                <a:srgbClr val="7030A0"/>
              </a:solidFill>
              <a:latin typeface="Arial Black" pitchFamily="34" charset="0"/>
            </a:endParaRPr>
          </a:p>
          <a:p>
            <a:pPr marL="171450" lvl="0" indent="-171450">
              <a:buFont typeface="Wingdings" pitchFamily="2" charset="2"/>
              <a:buChar char="v"/>
            </a:pPr>
            <a:r>
              <a:rPr lang="pl-PL" sz="1200" dirty="0">
                <a:solidFill>
                  <a:srgbClr val="7030A0"/>
                </a:solidFill>
                <a:latin typeface="Arial Black" pitchFamily="34" charset="0"/>
              </a:rPr>
              <a:t>dofinansowanie przewozów z budżetu gmin i samorządu województwa</a:t>
            </a:r>
            <a:r>
              <a:rPr lang="pl-PL" sz="1200" dirty="0" smtClean="0">
                <a:solidFill>
                  <a:srgbClr val="7030A0"/>
                </a:solidFill>
                <a:latin typeface="Arial Black" pitchFamily="34" charset="0"/>
              </a:rPr>
              <a:t>;</a:t>
            </a:r>
          </a:p>
          <a:p>
            <a:pPr marL="171450" lvl="0" indent="-171450">
              <a:buFont typeface="Wingdings" pitchFamily="2" charset="2"/>
              <a:buChar char="v"/>
            </a:pPr>
            <a:endParaRPr lang="pl-PL" sz="1200" dirty="0">
              <a:solidFill>
                <a:srgbClr val="7030A0"/>
              </a:solidFill>
              <a:latin typeface="Arial Black" pitchFamily="34" charset="0"/>
            </a:endParaRPr>
          </a:p>
          <a:p>
            <a:pPr marL="171450" lvl="0" indent="-171450">
              <a:buFont typeface="Wingdings" pitchFamily="2" charset="2"/>
              <a:buChar char="v"/>
            </a:pPr>
            <a:r>
              <a:rPr lang="pl-PL" sz="1200" dirty="0">
                <a:solidFill>
                  <a:srgbClr val="7030A0"/>
                </a:solidFill>
                <a:latin typeface="Arial Black" pitchFamily="34" charset="0"/>
              </a:rPr>
              <a:t>środków własnych samorządów gmin, powiatów i województwa na rozwój infrastruktury transportowej</a:t>
            </a:r>
            <a:r>
              <a:rPr lang="pl-PL" sz="1200" dirty="0" smtClean="0">
                <a:solidFill>
                  <a:srgbClr val="7030A0"/>
                </a:solidFill>
                <a:latin typeface="Arial Black" pitchFamily="34" charset="0"/>
              </a:rPr>
              <a:t>;</a:t>
            </a:r>
          </a:p>
          <a:p>
            <a:pPr marL="171450" lvl="0" indent="-171450">
              <a:buFont typeface="Wingdings" pitchFamily="2" charset="2"/>
              <a:buChar char="v"/>
            </a:pPr>
            <a:endParaRPr lang="pl-PL" sz="1200" dirty="0">
              <a:solidFill>
                <a:srgbClr val="7030A0"/>
              </a:solidFill>
              <a:latin typeface="Arial Black" pitchFamily="34" charset="0"/>
            </a:endParaRPr>
          </a:p>
          <a:p>
            <a:pPr marL="171450" lvl="0" indent="-171450">
              <a:buFont typeface="Wingdings" pitchFamily="2" charset="2"/>
              <a:buChar char="v"/>
            </a:pPr>
            <a:r>
              <a:rPr lang="pl-PL" sz="1200" dirty="0">
                <a:solidFill>
                  <a:srgbClr val="7030A0"/>
                </a:solidFill>
                <a:latin typeface="Arial Black" pitchFamily="34" charset="0"/>
              </a:rPr>
              <a:t>środków UE na realizację rozwoju infrastruktury transportowej, zakup taboru oraz rozwoju transportu publicznego</a:t>
            </a:r>
            <a:r>
              <a:rPr lang="pl-PL" sz="1200" dirty="0" smtClean="0">
                <a:solidFill>
                  <a:srgbClr val="7030A0"/>
                </a:solidFill>
                <a:latin typeface="Arial Black" pitchFamily="34" charset="0"/>
              </a:rPr>
              <a:t>;</a:t>
            </a:r>
          </a:p>
          <a:p>
            <a:pPr marL="171450" lvl="0" indent="-171450">
              <a:buFont typeface="Wingdings" pitchFamily="2" charset="2"/>
              <a:buChar char="v"/>
            </a:pPr>
            <a:endParaRPr lang="pl-PL" sz="1200" dirty="0">
              <a:solidFill>
                <a:srgbClr val="7030A0"/>
              </a:solidFill>
              <a:latin typeface="Arial Black" pitchFamily="34" charset="0"/>
            </a:endParaRPr>
          </a:p>
          <a:p>
            <a:pPr marL="171450" lvl="0" indent="-171450">
              <a:buFont typeface="Wingdings" pitchFamily="2" charset="2"/>
              <a:buChar char="v"/>
            </a:pPr>
            <a:r>
              <a:rPr lang="pl-PL" sz="1200" dirty="0">
                <a:solidFill>
                  <a:srgbClr val="7030A0"/>
                </a:solidFill>
                <a:latin typeface="Arial Black" pitchFamily="34" charset="0"/>
              </a:rPr>
              <a:t>środków z budżetu centralnego na budowę i modernizację dróg krajowych i linii kolejowych znaczenia państwowego oraz lotnisk i dróg wodnych</a:t>
            </a:r>
            <a:r>
              <a:rPr lang="pl-PL" sz="1200" dirty="0" smtClean="0">
                <a:solidFill>
                  <a:srgbClr val="7030A0"/>
                </a:solidFill>
                <a:latin typeface="Arial Black" pitchFamily="34" charset="0"/>
              </a:rPr>
              <a:t>,</a:t>
            </a:r>
          </a:p>
          <a:p>
            <a:pPr marL="171450" lvl="0" indent="-171450">
              <a:buFont typeface="Wingdings" pitchFamily="2" charset="2"/>
              <a:buChar char="v"/>
            </a:pPr>
            <a:endParaRPr lang="pl-PL" sz="1200" dirty="0">
              <a:solidFill>
                <a:srgbClr val="7030A0"/>
              </a:solidFill>
              <a:latin typeface="Arial Black" pitchFamily="34" charset="0"/>
            </a:endParaRPr>
          </a:p>
          <a:p>
            <a:pPr marL="171450" lvl="0" indent="-171450">
              <a:buFont typeface="Wingdings" pitchFamily="2" charset="2"/>
              <a:buChar char="v"/>
            </a:pPr>
            <a:r>
              <a:rPr lang="pl-PL" sz="1200" dirty="0">
                <a:solidFill>
                  <a:srgbClr val="7030A0"/>
                </a:solidFill>
                <a:latin typeface="Arial Black" pitchFamily="34" charset="0"/>
              </a:rPr>
              <a:t>środków własnych zarządców infrastruktury transportowej</a:t>
            </a:r>
            <a:r>
              <a:rPr lang="pl-PL" sz="1200" dirty="0" smtClean="0">
                <a:solidFill>
                  <a:srgbClr val="7030A0"/>
                </a:solidFill>
                <a:latin typeface="Arial Black" pitchFamily="34" charset="0"/>
              </a:rPr>
              <a:t>,</a:t>
            </a:r>
          </a:p>
          <a:p>
            <a:pPr marL="171450" lvl="0" indent="-171450">
              <a:buFont typeface="Wingdings" pitchFamily="2" charset="2"/>
              <a:buChar char="v"/>
            </a:pPr>
            <a:endParaRPr lang="pl-PL" sz="1200" dirty="0">
              <a:solidFill>
                <a:srgbClr val="7030A0"/>
              </a:solidFill>
              <a:latin typeface="Arial Black" pitchFamily="34" charset="0"/>
            </a:endParaRPr>
          </a:p>
          <a:p>
            <a:pPr marL="171450" lvl="0" indent="-171450">
              <a:buFont typeface="Wingdings" pitchFamily="2" charset="2"/>
              <a:buChar char="v"/>
            </a:pPr>
            <a:r>
              <a:rPr lang="pl-PL" sz="1200" dirty="0">
                <a:solidFill>
                  <a:srgbClr val="7030A0"/>
                </a:solidFill>
                <a:latin typeface="Arial Black" pitchFamily="34" charset="0"/>
              </a:rPr>
              <a:t>środków własnych zarządców dworców kolejowych i autobusowych</a:t>
            </a:r>
            <a:r>
              <a:rPr lang="pl-PL" sz="1200" dirty="0" smtClean="0">
                <a:solidFill>
                  <a:srgbClr val="7030A0"/>
                </a:solidFill>
                <a:latin typeface="Arial Black" pitchFamily="34" charset="0"/>
              </a:rPr>
              <a:t>;</a:t>
            </a:r>
          </a:p>
          <a:p>
            <a:pPr marL="171450" lvl="0" indent="-171450">
              <a:buFont typeface="Wingdings" pitchFamily="2" charset="2"/>
              <a:buChar char="v"/>
            </a:pPr>
            <a:endParaRPr lang="pl-PL" sz="1200" dirty="0">
              <a:solidFill>
                <a:srgbClr val="7030A0"/>
              </a:solidFill>
              <a:latin typeface="Arial Black" pitchFamily="34" charset="0"/>
            </a:endParaRPr>
          </a:p>
          <a:p>
            <a:pPr marL="171450" lvl="0" indent="-171450">
              <a:buFont typeface="Wingdings" pitchFamily="2" charset="2"/>
              <a:buChar char="v"/>
            </a:pPr>
            <a:r>
              <a:rPr lang="pl-PL" sz="1200" dirty="0">
                <a:solidFill>
                  <a:srgbClr val="7030A0"/>
                </a:solidFill>
                <a:latin typeface="Arial Black" pitchFamily="34" charset="0"/>
              </a:rPr>
              <a:t>środków własnych przewoźników</a:t>
            </a:r>
            <a:r>
              <a:rPr lang="pl-PL" sz="1200" dirty="0" smtClean="0">
                <a:solidFill>
                  <a:srgbClr val="7030A0"/>
                </a:solidFill>
                <a:latin typeface="Arial Black" pitchFamily="34" charset="0"/>
              </a:rPr>
              <a:t>;</a:t>
            </a:r>
          </a:p>
          <a:p>
            <a:pPr marL="171450" lvl="0" indent="-171450">
              <a:buFont typeface="Wingdings" pitchFamily="2" charset="2"/>
              <a:buChar char="v"/>
            </a:pPr>
            <a:endParaRPr lang="pl-PL" sz="1200" dirty="0">
              <a:solidFill>
                <a:srgbClr val="7030A0"/>
              </a:solidFill>
              <a:latin typeface="Arial Black" pitchFamily="34" charset="0"/>
            </a:endParaRPr>
          </a:p>
          <a:p>
            <a:pPr marL="171450" lvl="0" indent="-171450">
              <a:buFont typeface="Wingdings" pitchFamily="2" charset="2"/>
              <a:buChar char="v"/>
            </a:pPr>
            <a:r>
              <a:rPr lang="pl-PL" sz="1200" dirty="0">
                <a:solidFill>
                  <a:srgbClr val="7030A0"/>
                </a:solidFill>
                <a:latin typeface="Arial Black" pitchFamily="34" charset="0"/>
              </a:rPr>
              <a:t>środków własnych firm prywatnych inwestujących w centra i węzły komunikacyjne.</a:t>
            </a:r>
          </a:p>
          <a:p>
            <a:pPr algn="ctr"/>
            <a:endParaRPr lang="pl-PL" sz="1200" b="1" i="1" dirty="0">
              <a:solidFill>
                <a:srgbClr val="C00000"/>
              </a:solidFill>
              <a:latin typeface="Arial Black" pitchFamily="34" charset="0"/>
              <a:cs typeface="Arial" pitchFamily="34" charset="0"/>
            </a:endParaRPr>
          </a:p>
          <a:p>
            <a:pPr algn="ctr"/>
            <a:endParaRPr lang="pl-PL" sz="1200" i="1" dirty="0"/>
          </a:p>
        </p:txBody>
      </p:sp>
    </p:spTree>
    <p:extLst>
      <p:ext uri="{BB962C8B-B14F-4D97-AF65-F5344CB8AC3E}">
        <p14:creationId xmlns:p14="http://schemas.microsoft.com/office/powerpoint/2010/main" val="297552800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971600" y="188640"/>
            <a:ext cx="7272808" cy="6217087"/>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a:t>
            </a:r>
            <a:r>
              <a:rPr lang="pl-PL" sz="1200" b="1" i="1" dirty="0" smtClean="0">
                <a:solidFill>
                  <a:srgbClr val="0070C0"/>
                </a:solidFill>
                <a:latin typeface="Arial Black" pitchFamily="34" charset="0"/>
                <a:cs typeface="Arial" pitchFamily="34" charset="0"/>
              </a:rPr>
              <a:t>PUBLICZNEGO </a:t>
            </a:r>
            <a:r>
              <a:rPr lang="pl-PL" sz="1200" b="1" i="1" dirty="0">
                <a:solidFill>
                  <a:srgbClr val="0070C0"/>
                </a:solidFill>
                <a:latin typeface="Arial Black" pitchFamily="34" charset="0"/>
                <a:cs typeface="Arial" pitchFamily="34" charset="0"/>
              </a:rPr>
              <a:t>W SZCZECIŃSKIM OBSZARZE </a:t>
            </a:r>
            <a:r>
              <a:rPr lang="pl-PL" sz="1200" b="1" i="1" dirty="0" smtClean="0">
                <a:solidFill>
                  <a:srgbClr val="0070C0"/>
                </a:solidFill>
                <a:latin typeface="Arial Black" pitchFamily="34" charset="0"/>
                <a:cs typeface="Arial" pitchFamily="34" charset="0"/>
              </a:rPr>
              <a:t>METROPOLITALNYM</a:t>
            </a:r>
          </a:p>
          <a:p>
            <a:pPr algn="ctr"/>
            <a:endParaRPr lang="pl-PL" sz="1200" b="1" i="1" dirty="0">
              <a:solidFill>
                <a:srgbClr val="0070C0"/>
              </a:solidFill>
              <a:latin typeface="Arial Black" pitchFamily="34" charset="0"/>
              <a:cs typeface="Arial" pitchFamily="34" charset="0"/>
            </a:endParaRPr>
          </a:p>
          <a:p>
            <a:pPr algn="ctr"/>
            <a:r>
              <a:rPr lang="pl-PL" sz="1200" b="1" i="1" dirty="0">
                <a:solidFill>
                  <a:srgbClr val="C00000"/>
                </a:solidFill>
                <a:latin typeface="Arial Black" pitchFamily="34" charset="0"/>
                <a:cs typeface="Arial" pitchFamily="34" charset="0"/>
              </a:rPr>
              <a:t>System wdrażania koncepcji rozwoju transportu publicznego</a:t>
            </a:r>
          </a:p>
          <a:p>
            <a:pPr algn="ctr"/>
            <a:endParaRPr lang="pl-PL" sz="1200" b="1" i="1" dirty="0">
              <a:solidFill>
                <a:srgbClr val="C00000"/>
              </a:solidFill>
              <a:latin typeface="Arial Black" pitchFamily="34" charset="0"/>
              <a:cs typeface="Arial" pitchFamily="34" charset="0"/>
            </a:endParaRPr>
          </a:p>
          <a:p>
            <a:pPr algn="ctr"/>
            <a:r>
              <a:rPr lang="pl-PL" sz="1200" b="1" i="1" dirty="0" smtClean="0">
                <a:solidFill>
                  <a:srgbClr val="C00000"/>
                </a:solidFill>
                <a:latin typeface="Arial Black" pitchFamily="34" charset="0"/>
                <a:cs typeface="Arial" pitchFamily="34" charset="0"/>
              </a:rPr>
              <a:t>Proponowany okres realizacji koncepcji rozwoju transportu publicznego</a:t>
            </a:r>
          </a:p>
          <a:p>
            <a:pPr algn="ctr"/>
            <a:endParaRPr lang="pl-PL" sz="1200" b="1" i="1" dirty="0">
              <a:solidFill>
                <a:srgbClr val="C00000"/>
              </a:solidFill>
              <a:latin typeface="Arial Black" pitchFamily="34" charset="0"/>
              <a:cs typeface="Arial" pitchFamily="34" charset="0"/>
            </a:endParaRPr>
          </a:p>
          <a:p>
            <a:pPr algn="ctr"/>
            <a:endParaRPr lang="pl-PL" sz="1200" b="1" i="1" dirty="0">
              <a:solidFill>
                <a:srgbClr val="C00000"/>
              </a:solidFill>
              <a:latin typeface="Arial Black" pitchFamily="34" charset="0"/>
              <a:cs typeface="Arial" pitchFamily="34" charset="0"/>
            </a:endParaRPr>
          </a:p>
          <a:p>
            <a:r>
              <a:rPr lang="pl-PL" sz="1400" b="1" i="1" dirty="0" smtClean="0">
                <a:solidFill>
                  <a:srgbClr val="C00000"/>
                </a:solidFill>
                <a:latin typeface="Arial Black" pitchFamily="34" charset="0"/>
                <a:cs typeface="Arial" pitchFamily="34" charset="0"/>
              </a:rPr>
              <a:t>Etap I – lata 2011 – 2013</a:t>
            </a:r>
          </a:p>
          <a:p>
            <a:endParaRPr lang="pl-PL" sz="1400" b="1" i="1" dirty="0" smtClean="0">
              <a:solidFill>
                <a:srgbClr val="C00000"/>
              </a:solidFill>
              <a:latin typeface="Arial Black" pitchFamily="34" charset="0"/>
              <a:cs typeface="Arial" pitchFamily="34" charset="0"/>
            </a:endParaRPr>
          </a:p>
          <a:p>
            <a:pPr algn="just"/>
            <a:r>
              <a:rPr lang="pl-PL" sz="1400" dirty="0">
                <a:latin typeface="Arial Black" pitchFamily="34" charset="0"/>
              </a:rPr>
              <a:t>K</a:t>
            </a:r>
            <a:r>
              <a:rPr lang="pl-PL" sz="1400" dirty="0" smtClean="0">
                <a:latin typeface="Arial Black" pitchFamily="34" charset="0"/>
              </a:rPr>
              <a:t>oncepcja </a:t>
            </a:r>
            <a:r>
              <a:rPr lang="pl-PL" sz="1400" dirty="0">
                <a:latin typeface="Arial Black" pitchFamily="34" charset="0"/>
              </a:rPr>
              <a:t>krótkoterminowa w latach 2011 – 2013 dotyczyć będzie kończenia zadań już rozpoczętych oraz działań doraźnych i uzupełniających niezbędnych do polepszenia dostępności komunikacyjnej dla mieszkańców obszaru. </a:t>
            </a:r>
            <a:endParaRPr lang="pl-PL" sz="1400" b="1" i="1" dirty="0" smtClean="0">
              <a:latin typeface="Arial Black" pitchFamily="34" charset="0"/>
              <a:cs typeface="Arial" pitchFamily="34" charset="0"/>
            </a:endParaRPr>
          </a:p>
          <a:p>
            <a:pPr algn="just"/>
            <a:endParaRPr lang="pl-PL" sz="1400" b="1" i="1" dirty="0">
              <a:solidFill>
                <a:srgbClr val="C00000"/>
              </a:solidFill>
              <a:latin typeface="Arial Black" pitchFamily="34" charset="0"/>
              <a:cs typeface="Arial" pitchFamily="34" charset="0"/>
            </a:endParaRPr>
          </a:p>
          <a:p>
            <a:pPr algn="just"/>
            <a:r>
              <a:rPr lang="pl-PL" sz="1400" b="1" i="1" dirty="0" smtClean="0">
                <a:solidFill>
                  <a:srgbClr val="C00000"/>
                </a:solidFill>
                <a:latin typeface="Arial Black" pitchFamily="34" charset="0"/>
                <a:cs typeface="Arial" pitchFamily="34" charset="0"/>
              </a:rPr>
              <a:t>Etap II – lata 2014 – 2020</a:t>
            </a:r>
          </a:p>
          <a:p>
            <a:pPr algn="just"/>
            <a:endParaRPr lang="pl-PL" sz="1400" b="1" i="1" dirty="0" smtClean="0">
              <a:solidFill>
                <a:srgbClr val="C00000"/>
              </a:solidFill>
              <a:latin typeface="Arial Black" pitchFamily="34" charset="0"/>
              <a:cs typeface="Arial" pitchFamily="34" charset="0"/>
            </a:endParaRPr>
          </a:p>
          <a:p>
            <a:pPr algn="just"/>
            <a:r>
              <a:rPr lang="pl-PL" sz="1400" dirty="0">
                <a:latin typeface="Arial Black" pitchFamily="34" charset="0"/>
              </a:rPr>
              <a:t>K</a:t>
            </a:r>
            <a:r>
              <a:rPr lang="pl-PL" sz="1400" dirty="0" smtClean="0">
                <a:latin typeface="Arial Black" pitchFamily="34" charset="0"/>
              </a:rPr>
              <a:t>oncepcja </a:t>
            </a:r>
            <a:r>
              <a:rPr lang="pl-PL" sz="1400" dirty="0">
                <a:latin typeface="Arial Black" pitchFamily="34" charset="0"/>
              </a:rPr>
              <a:t>średnioterminowa na lata 2014 – 2020 dotyczyć będzie działań inwestycyjnych i organizacyjnych mających na celu optymalizację i integrację transportu publicznego w obszarze.</a:t>
            </a:r>
            <a:endParaRPr lang="pl-PL" sz="1400" b="1" i="1" dirty="0" smtClean="0">
              <a:latin typeface="Arial Black" pitchFamily="34" charset="0"/>
              <a:cs typeface="Arial" pitchFamily="34" charset="0"/>
            </a:endParaRPr>
          </a:p>
          <a:p>
            <a:pPr algn="just"/>
            <a:endParaRPr lang="pl-PL" sz="1400" b="1" i="1" dirty="0">
              <a:solidFill>
                <a:srgbClr val="C00000"/>
              </a:solidFill>
              <a:latin typeface="Arial Black" pitchFamily="34" charset="0"/>
              <a:cs typeface="Arial" pitchFamily="34" charset="0"/>
            </a:endParaRPr>
          </a:p>
          <a:p>
            <a:pPr algn="just"/>
            <a:r>
              <a:rPr lang="pl-PL" sz="1400" b="1" i="1" dirty="0" smtClean="0">
                <a:solidFill>
                  <a:srgbClr val="C00000"/>
                </a:solidFill>
                <a:latin typeface="Arial Black" pitchFamily="34" charset="0"/>
                <a:cs typeface="Arial" pitchFamily="34" charset="0"/>
              </a:rPr>
              <a:t>Etap III – lata 2021 – 2030</a:t>
            </a:r>
          </a:p>
          <a:p>
            <a:pPr algn="just"/>
            <a:endParaRPr lang="pl-PL" sz="1400" b="1" i="1" dirty="0" smtClean="0">
              <a:solidFill>
                <a:srgbClr val="C00000"/>
              </a:solidFill>
              <a:latin typeface="Arial Black" pitchFamily="34" charset="0"/>
              <a:cs typeface="Arial" pitchFamily="34" charset="0"/>
            </a:endParaRPr>
          </a:p>
          <a:p>
            <a:pPr algn="just"/>
            <a:r>
              <a:rPr lang="pl-PL" sz="1400" dirty="0">
                <a:latin typeface="Arial Black" pitchFamily="34" charset="0"/>
              </a:rPr>
              <a:t>K</a:t>
            </a:r>
            <a:r>
              <a:rPr lang="pl-PL" sz="1400" dirty="0" smtClean="0">
                <a:latin typeface="Arial Black" pitchFamily="34" charset="0"/>
              </a:rPr>
              <a:t>oncepcja </a:t>
            </a:r>
            <a:r>
              <a:rPr lang="pl-PL" sz="1400" dirty="0">
                <a:latin typeface="Arial Black" pitchFamily="34" charset="0"/>
              </a:rPr>
              <a:t>długoterminowa na lata 2020 – 2030 dotyczyć będzie nowych rozwiązań w zakresie rozbudowy sieci połączeń komunikacyjnych polepszających dostępność do transportu publicznego dla mieszkańców obszaru.</a:t>
            </a:r>
            <a:endParaRPr lang="pl-PL" sz="1400" b="1" i="1" dirty="0">
              <a:latin typeface="Arial Black" pitchFamily="34" charset="0"/>
              <a:cs typeface="Arial" pitchFamily="34" charset="0"/>
            </a:endParaRPr>
          </a:p>
          <a:p>
            <a:pPr algn="ctr"/>
            <a:endParaRPr lang="pl-PL" sz="1200" b="1" i="1" dirty="0">
              <a:solidFill>
                <a:srgbClr val="C00000"/>
              </a:solidFill>
              <a:latin typeface="Arial Black" pitchFamily="34" charset="0"/>
              <a:cs typeface="Arial" pitchFamily="34" charset="0"/>
            </a:endParaRPr>
          </a:p>
          <a:p>
            <a:pPr algn="ctr"/>
            <a:endParaRPr lang="pl-PL" sz="1200" i="1" dirty="0"/>
          </a:p>
        </p:txBody>
      </p:sp>
    </p:spTree>
    <p:extLst>
      <p:ext uri="{BB962C8B-B14F-4D97-AF65-F5344CB8AC3E}">
        <p14:creationId xmlns:p14="http://schemas.microsoft.com/office/powerpoint/2010/main" val="241638285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043608" y="188640"/>
            <a:ext cx="7200800" cy="5816977"/>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a:t>
            </a:r>
            <a:r>
              <a:rPr lang="pl-PL" sz="1200" b="1" i="1" dirty="0" smtClean="0">
                <a:solidFill>
                  <a:srgbClr val="0070C0"/>
                </a:solidFill>
                <a:latin typeface="Arial Black" pitchFamily="34" charset="0"/>
                <a:cs typeface="Arial" pitchFamily="34" charset="0"/>
              </a:rPr>
              <a:t>PUBLICZNEGO </a:t>
            </a:r>
            <a:r>
              <a:rPr lang="pl-PL" sz="1200" b="1" i="1" dirty="0">
                <a:solidFill>
                  <a:srgbClr val="0070C0"/>
                </a:solidFill>
                <a:latin typeface="Arial Black" pitchFamily="34" charset="0"/>
                <a:cs typeface="Arial" pitchFamily="34" charset="0"/>
              </a:rPr>
              <a:t>W SZCZECIŃSKIM OBSZARZE </a:t>
            </a:r>
            <a:r>
              <a:rPr lang="pl-PL" sz="1200" b="1" i="1" dirty="0" smtClean="0">
                <a:solidFill>
                  <a:srgbClr val="0070C0"/>
                </a:solidFill>
                <a:latin typeface="Arial Black" pitchFamily="34" charset="0"/>
                <a:cs typeface="Arial" pitchFamily="34" charset="0"/>
              </a:rPr>
              <a:t>METROPOLITALNYM</a:t>
            </a:r>
          </a:p>
          <a:p>
            <a:pPr algn="ctr"/>
            <a:endParaRPr lang="pl-PL" sz="1200" b="1" i="1" dirty="0">
              <a:solidFill>
                <a:srgbClr val="0070C0"/>
              </a:solidFill>
              <a:latin typeface="Arial Black" pitchFamily="34" charset="0"/>
              <a:cs typeface="Arial" pitchFamily="34" charset="0"/>
            </a:endParaRPr>
          </a:p>
          <a:p>
            <a:pPr algn="ctr"/>
            <a:r>
              <a:rPr lang="pl-PL" sz="3200" b="1" i="1" dirty="0" smtClean="0">
                <a:latin typeface="Arial Black" pitchFamily="34" charset="0"/>
                <a:cs typeface="Arial" pitchFamily="34" charset="0"/>
              </a:rPr>
              <a:t>Wnioski końcowe</a:t>
            </a:r>
          </a:p>
          <a:p>
            <a:pPr algn="ctr"/>
            <a:endParaRPr lang="pl-PL" sz="1200" b="1" i="1" dirty="0">
              <a:solidFill>
                <a:srgbClr val="C00000"/>
              </a:solidFill>
              <a:latin typeface="Arial Black" pitchFamily="34" charset="0"/>
              <a:cs typeface="Arial" pitchFamily="34" charset="0"/>
            </a:endParaRPr>
          </a:p>
          <a:p>
            <a:pPr algn="ctr"/>
            <a:endParaRPr lang="pl-PL" sz="1200" b="1" i="1" dirty="0" smtClean="0">
              <a:solidFill>
                <a:srgbClr val="C00000"/>
              </a:solidFill>
              <a:latin typeface="Arial Black" pitchFamily="34" charset="0"/>
              <a:cs typeface="Arial" pitchFamily="34" charset="0"/>
            </a:endParaRPr>
          </a:p>
          <a:p>
            <a:pPr algn="just"/>
            <a:r>
              <a:rPr lang="pl-PL" dirty="0">
                <a:solidFill>
                  <a:srgbClr val="00B050"/>
                </a:solidFill>
                <a:latin typeface="Arial Black" pitchFamily="34" charset="0"/>
              </a:rPr>
              <a:t>Celem koncepcji rozwoju transportu publicznego jest </a:t>
            </a:r>
            <a:r>
              <a:rPr lang="pl-PL" b="1" i="1" dirty="0">
                <a:solidFill>
                  <a:srgbClr val="00B050"/>
                </a:solidFill>
                <a:latin typeface="Arial Black" pitchFamily="34" charset="0"/>
              </a:rPr>
              <a:t>stworzenie </a:t>
            </a:r>
            <a:r>
              <a:rPr lang="pl-PL" b="1" i="1" dirty="0">
                <a:solidFill>
                  <a:srgbClr val="FF0000"/>
                </a:solidFill>
                <a:latin typeface="Arial Black" pitchFamily="34" charset="0"/>
              </a:rPr>
              <a:t>zrównoważonego, dostępnego i przyjaznego oraz zintegrowanego </a:t>
            </a:r>
            <a:r>
              <a:rPr lang="pl-PL" b="1" i="1" dirty="0">
                <a:solidFill>
                  <a:srgbClr val="00B050"/>
                </a:solidFill>
                <a:latin typeface="Arial Black" pitchFamily="34" charset="0"/>
              </a:rPr>
              <a:t>systemu transportu </a:t>
            </a:r>
            <a:r>
              <a:rPr lang="pl-PL" b="1" i="1" dirty="0" smtClean="0">
                <a:solidFill>
                  <a:srgbClr val="00B050"/>
                </a:solidFill>
                <a:latin typeface="Arial Black" pitchFamily="34" charset="0"/>
              </a:rPr>
              <a:t>publicznego w </a:t>
            </a:r>
            <a:r>
              <a:rPr lang="pl-PL" b="1" i="1" dirty="0">
                <a:solidFill>
                  <a:srgbClr val="00B050"/>
                </a:solidFill>
                <a:latin typeface="Arial Black" pitchFamily="34" charset="0"/>
              </a:rPr>
              <a:t>Szczecińskim Obszarze Metropolitalnym. </a:t>
            </a:r>
            <a:endParaRPr lang="pl-PL" b="1" i="1" dirty="0" smtClean="0">
              <a:solidFill>
                <a:srgbClr val="00B050"/>
              </a:solidFill>
              <a:latin typeface="Arial Black" pitchFamily="34" charset="0"/>
            </a:endParaRPr>
          </a:p>
          <a:p>
            <a:pPr algn="just"/>
            <a:endParaRPr lang="pl-PL" sz="1400" dirty="0">
              <a:solidFill>
                <a:srgbClr val="00B050"/>
              </a:solidFill>
              <a:latin typeface="Arial Black" pitchFamily="34" charset="0"/>
            </a:endParaRPr>
          </a:p>
          <a:p>
            <a:pPr marL="171450" lvl="0" indent="-171450" algn="just">
              <a:buFont typeface="Arial" pitchFamily="34" charset="0"/>
              <a:buChar char="•"/>
            </a:pPr>
            <a:r>
              <a:rPr lang="pl-PL" sz="1400" dirty="0">
                <a:solidFill>
                  <a:srgbClr val="FF0000"/>
                </a:solidFill>
                <a:latin typeface="Arial Black" pitchFamily="34" charset="0"/>
              </a:rPr>
              <a:t>zrównoważonego</a:t>
            </a:r>
            <a:r>
              <a:rPr lang="pl-PL" sz="1400" dirty="0">
                <a:solidFill>
                  <a:srgbClr val="00B050"/>
                </a:solidFill>
                <a:latin typeface="Arial Black" pitchFamily="34" charset="0"/>
              </a:rPr>
              <a:t> a więc spełniającego wymogi ochrony środowiska naturalnego </a:t>
            </a:r>
            <a:r>
              <a:rPr lang="pl-PL" sz="1400" dirty="0" smtClean="0">
                <a:solidFill>
                  <a:srgbClr val="00B050"/>
                </a:solidFill>
                <a:latin typeface="Arial Black" pitchFamily="34" charset="0"/>
              </a:rPr>
              <a:t>i </a:t>
            </a:r>
            <a:r>
              <a:rPr lang="pl-PL" sz="1400" dirty="0">
                <a:solidFill>
                  <a:srgbClr val="00B050"/>
                </a:solidFill>
                <a:latin typeface="Arial Black" pitchFamily="34" charset="0"/>
              </a:rPr>
              <a:t>bezpieczeństwa przewozów;</a:t>
            </a:r>
          </a:p>
          <a:p>
            <a:pPr marL="171450" lvl="0" indent="-171450" algn="just">
              <a:buFont typeface="Arial" pitchFamily="34" charset="0"/>
              <a:buChar char="•"/>
            </a:pPr>
            <a:r>
              <a:rPr lang="pl-PL" sz="1400" dirty="0">
                <a:solidFill>
                  <a:srgbClr val="FF0000"/>
                </a:solidFill>
                <a:latin typeface="Arial Black" pitchFamily="34" charset="0"/>
              </a:rPr>
              <a:t>dostępnego i przyjaznego </a:t>
            </a:r>
            <a:r>
              <a:rPr lang="pl-PL" sz="1400" dirty="0">
                <a:solidFill>
                  <a:srgbClr val="00B050"/>
                </a:solidFill>
                <a:latin typeface="Arial Black" pitchFamily="34" charset="0"/>
              </a:rPr>
              <a:t>dla wszystkich mieszkańców SOM w tym dla osób niepełnosprawnych;</a:t>
            </a:r>
          </a:p>
          <a:p>
            <a:pPr marL="171450" lvl="0" indent="-171450" algn="just">
              <a:buFont typeface="Arial" pitchFamily="34" charset="0"/>
              <a:buChar char="•"/>
            </a:pPr>
            <a:r>
              <a:rPr lang="pl-PL" sz="1400" dirty="0">
                <a:solidFill>
                  <a:srgbClr val="FF0000"/>
                </a:solidFill>
                <a:latin typeface="Arial Black" pitchFamily="34" charset="0"/>
              </a:rPr>
              <a:t>zintegrowanego</a:t>
            </a:r>
            <a:r>
              <a:rPr lang="pl-PL" sz="1400" dirty="0">
                <a:solidFill>
                  <a:srgbClr val="00B050"/>
                </a:solidFill>
                <a:latin typeface="Arial Black" pitchFamily="34" charset="0"/>
              </a:rPr>
              <a:t> w centrach i węzłach komunikacyjnych oraz przystankach przesiadkowych</a:t>
            </a:r>
            <a:r>
              <a:rPr lang="pl-PL" sz="1400" dirty="0" smtClean="0">
                <a:solidFill>
                  <a:srgbClr val="00B050"/>
                </a:solidFill>
                <a:latin typeface="Arial Black" pitchFamily="34" charset="0"/>
              </a:rPr>
              <a:t>;</a:t>
            </a:r>
          </a:p>
          <a:p>
            <a:pPr marL="171450" lvl="0" indent="-171450" algn="just">
              <a:buFont typeface="Arial" pitchFamily="34" charset="0"/>
              <a:buChar char="•"/>
            </a:pPr>
            <a:endParaRPr lang="pl-PL" sz="1400" dirty="0">
              <a:solidFill>
                <a:srgbClr val="00B050"/>
              </a:solidFill>
              <a:latin typeface="Arial Black" pitchFamily="34" charset="0"/>
            </a:endParaRPr>
          </a:p>
          <a:p>
            <a:pPr algn="just"/>
            <a:r>
              <a:rPr lang="pl-PL" sz="1400" dirty="0">
                <a:solidFill>
                  <a:srgbClr val="00B050"/>
                </a:solidFill>
                <a:latin typeface="Arial Black" pitchFamily="34" charset="0"/>
              </a:rPr>
              <a:t>        </a:t>
            </a:r>
            <a:r>
              <a:rPr lang="pl-PL" dirty="0">
                <a:latin typeface="Arial Black" pitchFamily="34" charset="0"/>
              </a:rPr>
              <a:t>Koncepcja rozwoju transportu publicznego w Szczecińskim Obszarze Metropolitalnym zawiera cele, których realizacja pozwoli wdrożyć zintegrowany </a:t>
            </a:r>
            <a:r>
              <a:rPr lang="pl-PL" dirty="0" smtClean="0">
                <a:latin typeface="Arial Black" pitchFamily="34" charset="0"/>
              </a:rPr>
              <a:t>zaproponowany system </a:t>
            </a:r>
            <a:r>
              <a:rPr lang="pl-PL" dirty="0">
                <a:latin typeface="Arial Black" pitchFamily="34" charset="0"/>
              </a:rPr>
              <a:t>transportu </a:t>
            </a:r>
            <a:r>
              <a:rPr lang="pl-PL" dirty="0" smtClean="0">
                <a:latin typeface="Arial Black" pitchFamily="34" charset="0"/>
              </a:rPr>
              <a:t>publicznego.</a:t>
            </a:r>
            <a:endParaRPr lang="pl-PL" dirty="0">
              <a:latin typeface="Arial Black" pitchFamily="34" charset="0"/>
            </a:endParaRPr>
          </a:p>
          <a:p>
            <a:pPr algn="just"/>
            <a:r>
              <a:rPr lang="pl-PL" sz="1200" dirty="0">
                <a:solidFill>
                  <a:srgbClr val="C00000"/>
                </a:solidFill>
                <a:latin typeface="Arial Black" pitchFamily="34" charset="0"/>
              </a:rPr>
              <a:t> </a:t>
            </a:r>
          </a:p>
          <a:p>
            <a:pPr algn="ctr"/>
            <a:endParaRPr lang="pl-PL" sz="1200" i="1" dirty="0">
              <a:solidFill>
                <a:srgbClr val="C00000"/>
              </a:solidFill>
            </a:endParaRPr>
          </a:p>
        </p:txBody>
      </p:sp>
    </p:spTree>
    <p:extLst>
      <p:ext uri="{BB962C8B-B14F-4D97-AF65-F5344CB8AC3E}">
        <p14:creationId xmlns:p14="http://schemas.microsoft.com/office/powerpoint/2010/main" val="315083880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115616" y="188640"/>
            <a:ext cx="7128792" cy="6186309"/>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a:t>
            </a:r>
            <a:r>
              <a:rPr lang="pl-PL" sz="1200" b="1" i="1" dirty="0" smtClean="0">
                <a:solidFill>
                  <a:srgbClr val="0070C0"/>
                </a:solidFill>
                <a:latin typeface="Arial Black" pitchFamily="34" charset="0"/>
                <a:cs typeface="Arial" pitchFamily="34" charset="0"/>
              </a:rPr>
              <a:t>PUBLICZNEGO </a:t>
            </a:r>
            <a:r>
              <a:rPr lang="pl-PL" sz="1200" b="1" i="1" dirty="0">
                <a:solidFill>
                  <a:srgbClr val="0070C0"/>
                </a:solidFill>
                <a:latin typeface="Arial Black" pitchFamily="34" charset="0"/>
                <a:cs typeface="Arial" pitchFamily="34" charset="0"/>
              </a:rPr>
              <a:t>W SZCZECIŃSKIM OBSZARZE </a:t>
            </a:r>
            <a:r>
              <a:rPr lang="pl-PL" sz="1200" b="1" i="1" dirty="0" smtClean="0">
                <a:solidFill>
                  <a:srgbClr val="0070C0"/>
                </a:solidFill>
                <a:latin typeface="Arial Black" pitchFamily="34" charset="0"/>
                <a:cs typeface="Arial" pitchFamily="34" charset="0"/>
              </a:rPr>
              <a:t>METROPOLITALNYM</a:t>
            </a:r>
          </a:p>
          <a:p>
            <a:pPr algn="ctr"/>
            <a:endParaRPr lang="pl-PL" sz="1200" b="1" i="1" dirty="0">
              <a:solidFill>
                <a:srgbClr val="0070C0"/>
              </a:solidFill>
              <a:latin typeface="Arial Black" pitchFamily="34" charset="0"/>
              <a:cs typeface="Arial" pitchFamily="34" charset="0"/>
            </a:endParaRPr>
          </a:p>
          <a:p>
            <a:pPr algn="ctr"/>
            <a:r>
              <a:rPr lang="pl-PL" sz="1200" b="1" i="1" dirty="0">
                <a:solidFill>
                  <a:srgbClr val="C00000"/>
                </a:solidFill>
                <a:latin typeface="Arial Black" pitchFamily="34" charset="0"/>
                <a:cs typeface="Arial" pitchFamily="34" charset="0"/>
              </a:rPr>
              <a:t>Wnioski końcowe</a:t>
            </a:r>
          </a:p>
          <a:p>
            <a:pPr algn="ctr"/>
            <a:endParaRPr lang="pl-PL" sz="1200" i="1" dirty="0" smtClean="0"/>
          </a:p>
          <a:p>
            <a:r>
              <a:rPr lang="pl-PL" sz="1200" dirty="0">
                <a:solidFill>
                  <a:srgbClr val="0070C0"/>
                </a:solidFill>
                <a:latin typeface="Arial Black" pitchFamily="34" charset="0"/>
              </a:rPr>
              <a:t>Podstawowe cele to</a:t>
            </a:r>
            <a:r>
              <a:rPr lang="pl-PL" sz="1200" dirty="0" smtClean="0">
                <a:solidFill>
                  <a:srgbClr val="0070C0"/>
                </a:solidFill>
                <a:latin typeface="Arial Black" pitchFamily="34" charset="0"/>
              </a:rPr>
              <a:t>:</a:t>
            </a:r>
          </a:p>
          <a:p>
            <a:endParaRPr lang="pl-PL" sz="1200" dirty="0">
              <a:solidFill>
                <a:srgbClr val="C00000"/>
              </a:solidFill>
              <a:latin typeface="Arial Black" pitchFamily="34" charset="0"/>
            </a:endParaRPr>
          </a:p>
          <a:p>
            <a:pPr marL="171450" lvl="0" indent="-171450" algn="just">
              <a:buFont typeface="Wingdings" pitchFamily="2" charset="2"/>
              <a:buChar char="v"/>
            </a:pPr>
            <a:r>
              <a:rPr lang="pl-PL" sz="1200" b="1" i="1" dirty="0">
                <a:latin typeface="Arial Black" pitchFamily="34" charset="0"/>
              </a:rPr>
              <a:t>transport publiczny powinien być dostępny dla wszystkich mieszkańców Szczecińskiego Obszaru Metropolitalnego wobec tego </a:t>
            </a:r>
            <a:r>
              <a:rPr lang="pl-PL" sz="1200" b="1" i="1" dirty="0">
                <a:solidFill>
                  <a:srgbClr val="FF0000"/>
                </a:solidFill>
                <a:latin typeface="Arial Black" pitchFamily="34" charset="0"/>
              </a:rPr>
              <a:t>do każdej miejscowości </a:t>
            </a:r>
            <a:r>
              <a:rPr lang="pl-PL" sz="1200" b="1" i="1" dirty="0">
                <a:latin typeface="Arial Black" pitchFamily="34" charset="0"/>
              </a:rPr>
              <a:t>powinien docierać transport publiczny;</a:t>
            </a:r>
            <a:endParaRPr lang="pl-PL" sz="1200" dirty="0">
              <a:latin typeface="Arial Black" pitchFamily="34" charset="0"/>
            </a:endParaRPr>
          </a:p>
          <a:p>
            <a:pPr marL="171450" lvl="0" indent="-171450" algn="just">
              <a:buFont typeface="Wingdings" pitchFamily="2" charset="2"/>
              <a:buChar char="v"/>
            </a:pPr>
            <a:r>
              <a:rPr lang="pl-PL" sz="1200" b="1" i="1" dirty="0">
                <a:latin typeface="Arial Black" pitchFamily="34" charset="0"/>
              </a:rPr>
              <a:t>małe miejscowości powinny być obsługiwane </a:t>
            </a:r>
            <a:r>
              <a:rPr lang="pl-PL" sz="1200" b="1" i="1" dirty="0">
                <a:solidFill>
                  <a:srgbClr val="FF0000"/>
                </a:solidFill>
                <a:latin typeface="Arial Black" pitchFamily="34" charset="0"/>
              </a:rPr>
              <a:t>mniejszymi autobusami                           </a:t>
            </a:r>
            <a:r>
              <a:rPr lang="pl-PL" sz="1200" b="1" i="1" dirty="0">
                <a:latin typeface="Arial Black" pitchFamily="34" charset="0"/>
              </a:rPr>
              <a:t>i mikrobusami dostosowanymi do ilości podróżnych dojeżdżających do węzła komunikacyjnego lub  przystanku przesiadkowego w siedzibie gminy;</a:t>
            </a:r>
            <a:endParaRPr lang="pl-PL" sz="1200" dirty="0">
              <a:latin typeface="Arial Black" pitchFamily="34" charset="0"/>
            </a:endParaRPr>
          </a:p>
          <a:p>
            <a:pPr marL="171450" lvl="0" indent="-171450" algn="just">
              <a:buFont typeface="Wingdings" pitchFamily="2" charset="2"/>
              <a:buChar char="v"/>
            </a:pPr>
            <a:r>
              <a:rPr lang="pl-PL" sz="1200" b="1" i="1" dirty="0">
                <a:latin typeface="Arial Black" pitchFamily="34" charset="0"/>
              </a:rPr>
              <a:t>z siedziby gminy do siedziby powiatu lub też bezpośrednio do stolicy metropolii kursować powinny </a:t>
            </a:r>
            <a:r>
              <a:rPr lang="pl-PL" sz="1200" b="1" i="1" dirty="0">
                <a:solidFill>
                  <a:srgbClr val="FF0000"/>
                </a:solidFill>
                <a:latin typeface="Arial Black" pitchFamily="34" charset="0"/>
              </a:rPr>
              <a:t>większe autobusy</a:t>
            </a:r>
            <a:r>
              <a:rPr lang="pl-PL" sz="1200" b="1" i="1" dirty="0">
                <a:latin typeface="Arial Black" pitchFamily="34" charset="0"/>
              </a:rPr>
              <a:t>;</a:t>
            </a:r>
            <a:endParaRPr lang="pl-PL" sz="1200" dirty="0">
              <a:latin typeface="Arial Black" pitchFamily="34" charset="0"/>
            </a:endParaRPr>
          </a:p>
          <a:p>
            <a:pPr marL="171450" lvl="0" indent="-171450" algn="just">
              <a:buFont typeface="Wingdings" pitchFamily="2" charset="2"/>
              <a:buChar char="v"/>
            </a:pPr>
            <a:r>
              <a:rPr lang="pl-PL" sz="1200" b="1" i="1" dirty="0">
                <a:latin typeface="Arial Black" pitchFamily="34" charset="0"/>
              </a:rPr>
              <a:t>należy rozwijać przede wszystkim </a:t>
            </a:r>
            <a:r>
              <a:rPr lang="pl-PL" sz="1200" b="1" i="1" dirty="0">
                <a:solidFill>
                  <a:srgbClr val="FF0000"/>
                </a:solidFill>
                <a:latin typeface="Arial Black" pitchFamily="34" charset="0"/>
              </a:rPr>
              <a:t>ekologiczny transport szynowy </a:t>
            </a:r>
            <a:r>
              <a:rPr lang="pl-PL" sz="1200" b="1" i="1" dirty="0">
                <a:latin typeface="Arial Black" pitchFamily="34" charset="0"/>
              </a:rPr>
              <a:t>poruszający się po wydzielonych torowiskach;</a:t>
            </a:r>
            <a:endParaRPr lang="pl-PL" sz="1200" dirty="0">
              <a:latin typeface="Arial Black" pitchFamily="34" charset="0"/>
            </a:endParaRPr>
          </a:p>
          <a:p>
            <a:pPr marL="171450" lvl="0" indent="-171450" algn="just">
              <a:buFont typeface="Wingdings" pitchFamily="2" charset="2"/>
              <a:buChar char="v"/>
            </a:pPr>
            <a:r>
              <a:rPr lang="pl-PL" sz="1200" b="1" i="1" dirty="0">
                <a:latin typeface="Arial Black" pitchFamily="34" charset="0"/>
              </a:rPr>
              <a:t>w Szczecinie podstawowym środkiem transportu publicznego powinien być </a:t>
            </a:r>
            <a:r>
              <a:rPr lang="pl-PL" sz="1200" b="1" i="1" dirty="0">
                <a:solidFill>
                  <a:srgbClr val="FF0000"/>
                </a:solidFill>
                <a:latin typeface="Arial Black" pitchFamily="34" charset="0"/>
              </a:rPr>
              <a:t>tramwaj</a:t>
            </a:r>
            <a:r>
              <a:rPr lang="pl-PL" sz="1200" b="1" i="1" dirty="0">
                <a:latin typeface="Arial Black" pitchFamily="34" charset="0"/>
              </a:rPr>
              <a:t>;</a:t>
            </a:r>
            <a:endParaRPr lang="pl-PL" sz="1200" dirty="0">
              <a:latin typeface="Arial Black" pitchFamily="34" charset="0"/>
            </a:endParaRPr>
          </a:p>
          <a:p>
            <a:pPr marL="171450" lvl="0" indent="-171450" algn="just">
              <a:buFont typeface="Wingdings" pitchFamily="2" charset="2"/>
              <a:buChar char="v"/>
            </a:pPr>
            <a:r>
              <a:rPr lang="pl-PL" sz="1200" b="1" i="1" dirty="0">
                <a:latin typeface="Arial Black" pitchFamily="34" charset="0"/>
              </a:rPr>
              <a:t>główną osią transportu publicznego na kierunkach stolica metropolii – miasto z siedzibą powiatu takie jak Stargard Szczeciński – Szczecin, Goleniów – Szczecin, Gryfino – Szczecin powinna być </a:t>
            </a:r>
            <a:r>
              <a:rPr lang="pl-PL" sz="1200" b="1" i="1" dirty="0">
                <a:solidFill>
                  <a:srgbClr val="FF0000"/>
                </a:solidFill>
                <a:latin typeface="Arial Black" pitchFamily="34" charset="0"/>
              </a:rPr>
              <a:t>kolej regionalna </a:t>
            </a:r>
            <a:r>
              <a:rPr lang="pl-PL" sz="1200" b="1" i="1" dirty="0">
                <a:latin typeface="Arial Black" pitchFamily="34" charset="0"/>
              </a:rPr>
              <a:t>w przyszłości powiązana  w sieć Kolei Metropolitalnej; </a:t>
            </a:r>
            <a:endParaRPr lang="pl-PL" sz="1200" dirty="0">
              <a:latin typeface="Arial Black" pitchFamily="34" charset="0"/>
            </a:endParaRPr>
          </a:p>
          <a:p>
            <a:pPr marL="171450" lvl="0" indent="-171450" algn="just">
              <a:buFont typeface="Wingdings" pitchFamily="2" charset="2"/>
              <a:buChar char="v"/>
            </a:pPr>
            <a:r>
              <a:rPr lang="pl-PL" sz="1200" b="1" i="1" dirty="0">
                <a:latin typeface="Arial Black" pitchFamily="34" charset="0"/>
              </a:rPr>
              <a:t>pomiędzy Trzebieżą i Policami a Szczecinem należy stworzyć </a:t>
            </a:r>
            <a:r>
              <a:rPr lang="pl-PL" sz="1200" b="1" i="1" dirty="0">
                <a:solidFill>
                  <a:srgbClr val="FF0000"/>
                </a:solidFill>
                <a:latin typeface="Arial Black" pitchFamily="34" charset="0"/>
              </a:rPr>
              <a:t>Szybką Kolej Miejską </a:t>
            </a:r>
            <a:r>
              <a:rPr lang="pl-PL" sz="1200" b="1" i="1" dirty="0">
                <a:latin typeface="Arial Black" pitchFamily="34" charset="0"/>
              </a:rPr>
              <a:t>w przyszłości zintegrowaną z siecią Kolei Metropolitalnej;</a:t>
            </a:r>
            <a:endParaRPr lang="pl-PL" sz="1200" dirty="0">
              <a:latin typeface="Arial Black" pitchFamily="34" charset="0"/>
            </a:endParaRPr>
          </a:p>
          <a:p>
            <a:pPr marL="171450" lvl="0" indent="-171450" algn="just">
              <a:buFont typeface="Wingdings" pitchFamily="2" charset="2"/>
              <a:buChar char="v"/>
            </a:pPr>
            <a:r>
              <a:rPr lang="pl-PL" sz="1200" b="1" i="1" dirty="0">
                <a:latin typeface="Arial Black" pitchFamily="34" charset="0"/>
              </a:rPr>
              <a:t>uzupełnieniem Szybkiej Kolei Miejskiej pomiędzy Policami i Szczecinem powinien </a:t>
            </a:r>
            <a:r>
              <a:rPr lang="pl-PL" sz="1200" b="1" i="1" dirty="0" smtClean="0">
                <a:latin typeface="Arial Black" pitchFamily="34" charset="0"/>
              </a:rPr>
              <a:t>być w przyszłości </a:t>
            </a:r>
            <a:r>
              <a:rPr lang="pl-PL" sz="1200" b="1" i="1" dirty="0">
                <a:solidFill>
                  <a:srgbClr val="FF0000"/>
                </a:solidFill>
                <a:latin typeface="Arial Black" pitchFamily="34" charset="0"/>
              </a:rPr>
              <a:t>tramwaj dwusystemowy </a:t>
            </a:r>
            <a:r>
              <a:rPr lang="pl-PL" sz="1200" b="1" i="1" dirty="0">
                <a:latin typeface="Arial Black" pitchFamily="34" charset="0"/>
              </a:rPr>
              <a:t>poruszający się po torach kolejowych                                      i tramwajowych;</a:t>
            </a:r>
            <a:endParaRPr lang="pl-PL" sz="1200" dirty="0">
              <a:latin typeface="Arial Black" pitchFamily="34" charset="0"/>
            </a:endParaRPr>
          </a:p>
          <a:p>
            <a:pPr marL="171450" lvl="0" indent="-171450" algn="just">
              <a:buFont typeface="Wingdings" pitchFamily="2" charset="2"/>
              <a:buChar char="v"/>
            </a:pPr>
            <a:r>
              <a:rPr lang="pl-PL" sz="1200" b="1" i="1" dirty="0">
                <a:latin typeface="Arial Black" pitchFamily="34" charset="0"/>
              </a:rPr>
              <a:t>w największych miastach jak Szczecin i Stargard Szczeciński powinny zostać zbudowane </a:t>
            </a:r>
            <a:r>
              <a:rPr lang="pl-PL" sz="1200" b="1" i="1" dirty="0">
                <a:solidFill>
                  <a:srgbClr val="FF0000"/>
                </a:solidFill>
                <a:latin typeface="Arial Black" pitchFamily="34" charset="0"/>
              </a:rPr>
              <a:t>centra komunikacyjne </a:t>
            </a:r>
            <a:r>
              <a:rPr lang="pl-PL" sz="1200" b="1" i="1" dirty="0">
                <a:latin typeface="Arial Black" pitchFamily="34" charset="0"/>
              </a:rPr>
              <a:t>na terenie obecnych dworców kolejowych;</a:t>
            </a:r>
            <a:endParaRPr lang="pl-PL" sz="1200" dirty="0">
              <a:latin typeface="Arial Black" pitchFamily="34" charset="0"/>
            </a:endParaRPr>
          </a:p>
          <a:p>
            <a:pPr marL="171450" lvl="0" indent="-171450" algn="just">
              <a:buFont typeface="Wingdings" pitchFamily="2" charset="2"/>
              <a:buChar char="v"/>
            </a:pPr>
            <a:r>
              <a:rPr lang="pl-PL" sz="1200" b="1" i="1" dirty="0">
                <a:latin typeface="Arial Black" pitchFamily="34" charset="0"/>
              </a:rPr>
              <a:t>należy tworzyć </a:t>
            </a:r>
            <a:r>
              <a:rPr lang="pl-PL" sz="1200" b="1" i="1" dirty="0">
                <a:solidFill>
                  <a:srgbClr val="FF0000"/>
                </a:solidFill>
                <a:latin typeface="Arial Black" pitchFamily="34" charset="0"/>
              </a:rPr>
              <a:t>węzły komunikacyjne i przystanki przesiadkowe </a:t>
            </a:r>
            <a:r>
              <a:rPr lang="pl-PL" sz="1200" b="1" i="1" dirty="0">
                <a:latin typeface="Arial Black" pitchFamily="34" charset="0"/>
              </a:rPr>
              <a:t>wraz                                  z parkingami „Parkuj i Jedź” (PαR) przy liniach kolejowych integrujące różne środki transportu</a:t>
            </a:r>
            <a:r>
              <a:rPr lang="pl-PL" sz="1200" b="1" i="1" dirty="0" smtClean="0"/>
              <a:t>;</a:t>
            </a:r>
            <a:endParaRPr lang="pl-PL" sz="1200" dirty="0"/>
          </a:p>
        </p:txBody>
      </p:sp>
    </p:spTree>
    <p:extLst>
      <p:ext uri="{BB962C8B-B14F-4D97-AF65-F5344CB8AC3E}">
        <p14:creationId xmlns:p14="http://schemas.microsoft.com/office/powerpoint/2010/main" val="159324049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043608" y="188640"/>
            <a:ext cx="7200800" cy="4955203"/>
          </a:xfrm>
          <a:prstGeom prst="rect">
            <a:avLst/>
          </a:prstGeom>
        </p:spPr>
        <p:txBody>
          <a:bodyPr wrap="square">
            <a:spAutoFit/>
          </a:bodyPr>
          <a:lstStyle/>
          <a:p>
            <a:pPr algn="ctr"/>
            <a:r>
              <a:rPr lang="pl-PL" sz="1200" b="1" i="1" dirty="0">
                <a:solidFill>
                  <a:srgbClr val="0070C0"/>
                </a:solidFill>
                <a:latin typeface="Arial Black" pitchFamily="34" charset="0"/>
                <a:cs typeface="Arial" pitchFamily="34" charset="0"/>
              </a:rPr>
              <a:t>STUDIUM ROZWOJU TRANSPORTU </a:t>
            </a:r>
            <a:r>
              <a:rPr lang="pl-PL" sz="1200" b="1" i="1" dirty="0" smtClean="0">
                <a:solidFill>
                  <a:srgbClr val="0070C0"/>
                </a:solidFill>
                <a:latin typeface="Arial Black" pitchFamily="34" charset="0"/>
                <a:cs typeface="Arial" pitchFamily="34" charset="0"/>
              </a:rPr>
              <a:t>PUBLICZNEGO </a:t>
            </a:r>
            <a:r>
              <a:rPr lang="pl-PL" sz="1200" b="1" i="1" dirty="0">
                <a:solidFill>
                  <a:srgbClr val="0070C0"/>
                </a:solidFill>
                <a:latin typeface="Arial Black" pitchFamily="34" charset="0"/>
                <a:cs typeface="Arial" pitchFamily="34" charset="0"/>
              </a:rPr>
              <a:t>W SZCZECIŃSKIM OBSZARZE </a:t>
            </a:r>
            <a:r>
              <a:rPr lang="pl-PL" sz="1200" b="1" i="1" dirty="0" smtClean="0">
                <a:solidFill>
                  <a:srgbClr val="0070C0"/>
                </a:solidFill>
                <a:latin typeface="Arial Black" pitchFamily="34" charset="0"/>
                <a:cs typeface="Arial" pitchFamily="34" charset="0"/>
              </a:rPr>
              <a:t>METROPOLITALNYM</a:t>
            </a:r>
          </a:p>
          <a:p>
            <a:pPr algn="ctr"/>
            <a:endParaRPr lang="pl-PL" sz="1200" b="1" i="1" dirty="0">
              <a:solidFill>
                <a:srgbClr val="0070C0"/>
              </a:solidFill>
              <a:latin typeface="Arial Black" pitchFamily="34" charset="0"/>
              <a:cs typeface="Arial" pitchFamily="34" charset="0"/>
            </a:endParaRPr>
          </a:p>
          <a:p>
            <a:pPr algn="ctr"/>
            <a:r>
              <a:rPr lang="pl-PL" sz="1200" b="1" i="1" dirty="0">
                <a:solidFill>
                  <a:srgbClr val="C00000"/>
                </a:solidFill>
                <a:latin typeface="Arial Black" pitchFamily="34" charset="0"/>
                <a:cs typeface="Arial" pitchFamily="34" charset="0"/>
              </a:rPr>
              <a:t>Wnioski </a:t>
            </a:r>
            <a:r>
              <a:rPr lang="pl-PL" sz="1200" b="1" i="1" dirty="0" smtClean="0">
                <a:solidFill>
                  <a:srgbClr val="C00000"/>
                </a:solidFill>
                <a:latin typeface="Arial Black" pitchFamily="34" charset="0"/>
                <a:cs typeface="Arial" pitchFamily="34" charset="0"/>
              </a:rPr>
              <a:t>końcowe</a:t>
            </a:r>
          </a:p>
          <a:p>
            <a:pPr algn="ctr"/>
            <a:endParaRPr lang="pl-PL" sz="1200" b="1" i="1" dirty="0">
              <a:solidFill>
                <a:srgbClr val="C00000"/>
              </a:solidFill>
              <a:latin typeface="Arial Black" pitchFamily="34" charset="0"/>
              <a:cs typeface="Arial" pitchFamily="34" charset="0"/>
            </a:endParaRPr>
          </a:p>
          <a:p>
            <a:r>
              <a:rPr lang="pl-PL" sz="1400" dirty="0">
                <a:solidFill>
                  <a:srgbClr val="0070C0"/>
                </a:solidFill>
                <a:latin typeface="Arial Black" pitchFamily="34" charset="0"/>
              </a:rPr>
              <a:t>Podstawowe cele to:</a:t>
            </a:r>
          </a:p>
          <a:p>
            <a:pPr algn="ctr"/>
            <a:endParaRPr lang="pl-PL" sz="1400" b="1" i="1" dirty="0" smtClean="0">
              <a:solidFill>
                <a:srgbClr val="0070C0"/>
              </a:solidFill>
              <a:latin typeface="Arial Black" pitchFamily="34" charset="0"/>
              <a:cs typeface="Arial" pitchFamily="34" charset="0"/>
            </a:endParaRPr>
          </a:p>
          <a:p>
            <a:pPr marL="358775" lvl="0" indent="-358775" algn="just">
              <a:buFont typeface="Wingdings" pitchFamily="2" charset="2"/>
              <a:buChar char="v"/>
            </a:pPr>
            <a:r>
              <a:rPr lang="pl-PL" sz="1200" b="1" i="1" dirty="0">
                <a:latin typeface="Arial Black" pitchFamily="34" charset="0"/>
              </a:rPr>
              <a:t>w celu ograniczenia wjazdu znacznej ilości autobusów i mikrobusów do centrum Szczecina należy tworzyć </a:t>
            </a:r>
            <a:r>
              <a:rPr lang="pl-PL" sz="1200" b="1" i="1" dirty="0">
                <a:solidFill>
                  <a:srgbClr val="FF0000"/>
                </a:solidFill>
                <a:latin typeface="Arial Black" pitchFamily="34" charset="0"/>
              </a:rPr>
              <a:t>węzły komunikacyjne </a:t>
            </a:r>
            <a:r>
              <a:rPr lang="pl-PL" sz="1200" b="1" i="1" dirty="0">
                <a:latin typeface="Arial Black" pitchFamily="34" charset="0"/>
              </a:rPr>
              <a:t>na obrzeżach miasta przy pętlach tramwajowych i autobusów miejskich wraz z parkingami typu PαR;</a:t>
            </a:r>
            <a:endParaRPr lang="pl-PL" sz="1200" dirty="0">
              <a:latin typeface="Arial Black" pitchFamily="34" charset="0"/>
            </a:endParaRPr>
          </a:p>
          <a:p>
            <a:pPr marL="358775" lvl="0" indent="-358775" algn="just">
              <a:buFont typeface="Wingdings" pitchFamily="2" charset="2"/>
              <a:buChar char="v"/>
            </a:pPr>
            <a:r>
              <a:rPr lang="pl-PL" sz="1200" b="1" i="1" dirty="0">
                <a:latin typeface="Arial Black" pitchFamily="34" charset="0"/>
              </a:rPr>
              <a:t>cała sieć transportu publicznego w obszarze metropolitalnym powinna być objęta </a:t>
            </a:r>
            <a:r>
              <a:rPr lang="pl-PL" sz="1200" b="1" i="1" dirty="0">
                <a:solidFill>
                  <a:srgbClr val="FF0000"/>
                </a:solidFill>
                <a:latin typeface="Arial Black" pitchFamily="34" charset="0"/>
              </a:rPr>
              <a:t>systemem zarządzania flotą </a:t>
            </a:r>
            <a:r>
              <a:rPr lang="pl-PL" sz="1200" b="1" i="1" dirty="0">
                <a:latin typeface="Arial Black" pitchFamily="34" charset="0"/>
              </a:rPr>
              <a:t>transportu publicznego. </a:t>
            </a:r>
            <a:endParaRPr lang="pl-PL" sz="1200" dirty="0">
              <a:latin typeface="Arial Black" pitchFamily="34" charset="0"/>
            </a:endParaRPr>
          </a:p>
          <a:p>
            <a:pPr marL="358775" lvl="0" indent="-358775" algn="just">
              <a:buFont typeface="Wingdings" pitchFamily="2" charset="2"/>
              <a:buChar char="v"/>
            </a:pPr>
            <a:r>
              <a:rPr lang="pl-PL" sz="1200" b="1" i="1" dirty="0">
                <a:latin typeface="Arial Black" pitchFamily="34" charset="0"/>
              </a:rPr>
              <a:t>na terenie Szczecińskiego Obszaru Metropolitalnego powinien obowiązywać </a:t>
            </a:r>
            <a:r>
              <a:rPr lang="pl-PL" sz="1200" b="1" i="1" dirty="0">
                <a:solidFill>
                  <a:srgbClr val="FF0000"/>
                </a:solidFill>
                <a:latin typeface="Arial Black" pitchFamily="34" charset="0"/>
              </a:rPr>
              <a:t>bilet metropolitalny</a:t>
            </a:r>
            <a:r>
              <a:rPr lang="pl-PL" sz="1200" b="1" i="1" dirty="0">
                <a:latin typeface="Arial Black" pitchFamily="34" charset="0"/>
              </a:rPr>
              <a:t>;</a:t>
            </a:r>
            <a:endParaRPr lang="pl-PL" sz="1200" dirty="0">
              <a:latin typeface="Arial Black" pitchFamily="34" charset="0"/>
            </a:endParaRPr>
          </a:p>
          <a:p>
            <a:pPr marL="358775" lvl="0" indent="-358775" algn="just">
              <a:buFont typeface="Wingdings" pitchFamily="2" charset="2"/>
              <a:buChar char="v"/>
            </a:pPr>
            <a:r>
              <a:rPr lang="pl-PL" sz="1200" b="1" i="1" dirty="0">
                <a:latin typeface="Arial Black" pitchFamily="34" charset="0"/>
              </a:rPr>
              <a:t>zintegrowanym transportem publicznym w Szczecińskim Obszarze Metropolitalnym powinien zarządzać </a:t>
            </a:r>
            <a:r>
              <a:rPr lang="pl-PL" sz="1200" b="1" i="1" dirty="0">
                <a:solidFill>
                  <a:srgbClr val="FF0000"/>
                </a:solidFill>
                <a:latin typeface="Arial Black" pitchFamily="34" charset="0"/>
              </a:rPr>
              <a:t>jeden organizator przewozów</a:t>
            </a:r>
            <a:r>
              <a:rPr lang="pl-PL" sz="1200" b="1" i="1" dirty="0">
                <a:latin typeface="Arial Black" pitchFamily="34" charset="0"/>
              </a:rPr>
              <a:t>;</a:t>
            </a:r>
            <a:endParaRPr lang="pl-PL" sz="1200" dirty="0">
              <a:latin typeface="Arial Black" pitchFamily="34" charset="0"/>
            </a:endParaRPr>
          </a:p>
          <a:p>
            <a:pPr marL="358775" lvl="0" indent="-358775" algn="just">
              <a:buFont typeface="Wingdings" pitchFamily="2" charset="2"/>
              <a:buChar char="v"/>
            </a:pPr>
            <a:r>
              <a:rPr lang="pl-PL" sz="1200" b="1" i="1" dirty="0">
                <a:latin typeface="Arial Black" pitchFamily="34" charset="0"/>
              </a:rPr>
              <a:t>poza systemem zintegrowanego transportu publicznego w Szczecińskim Obszarze Metropolitalnym powinni mieć prawo operować drogowi przewoźnicy komercyjni;</a:t>
            </a:r>
            <a:endParaRPr lang="pl-PL" sz="1200" dirty="0">
              <a:latin typeface="Arial Black" pitchFamily="34" charset="0"/>
            </a:endParaRPr>
          </a:p>
          <a:p>
            <a:pPr marL="358775" lvl="0" indent="-358775" algn="just">
              <a:buFont typeface="Wingdings" pitchFamily="2" charset="2"/>
              <a:buChar char="v"/>
            </a:pPr>
            <a:r>
              <a:rPr lang="pl-PL" sz="1200" b="1" i="1" dirty="0">
                <a:latin typeface="Arial Black" pitchFamily="34" charset="0"/>
              </a:rPr>
              <a:t>Port Lotniczy Szczecin – Goleniów należy rozbudować a zmodernizowane Lotnisko Szczecin Dąbie powinno pełnić rolę uzupełniającą dla obsługi małych statków powietrznych;</a:t>
            </a:r>
            <a:endParaRPr lang="pl-PL" sz="1200" dirty="0">
              <a:latin typeface="Arial Black" pitchFamily="34" charset="0"/>
            </a:endParaRPr>
          </a:p>
          <a:p>
            <a:pPr marL="358775" lvl="0" indent="-358775" algn="just">
              <a:buFont typeface="Wingdings" pitchFamily="2" charset="2"/>
              <a:buChar char="v"/>
            </a:pPr>
            <a:r>
              <a:rPr lang="pl-PL" sz="1200" b="1" i="1" dirty="0">
                <a:latin typeface="Arial Black" pitchFamily="34" charset="0"/>
              </a:rPr>
              <a:t>należy rozwijać </a:t>
            </a:r>
            <a:r>
              <a:rPr lang="pl-PL" sz="1200" b="1" i="1" dirty="0">
                <a:solidFill>
                  <a:srgbClr val="FF0000"/>
                </a:solidFill>
                <a:latin typeface="Arial Black" pitchFamily="34" charset="0"/>
              </a:rPr>
              <a:t>przewozy wodne  </a:t>
            </a:r>
            <a:r>
              <a:rPr lang="pl-PL" sz="1200" b="1" i="1" dirty="0">
                <a:latin typeface="Arial Black" pitchFamily="34" charset="0"/>
              </a:rPr>
              <a:t>po Odrze, Jeziorze Dąbie i Zalewie Szczecińskim także do portów niemieckich.</a:t>
            </a:r>
            <a:endParaRPr lang="pl-PL" sz="1200" dirty="0">
              <a:latin typeface="Arial Black" pitchFamily="34" charset="0"/>
            </a:endParaRPr>
          </a:p>
          <a:p>
            <a:pPr marL="171450" indent="-171450" algn="ctr">
              <a:buFont typeface="Wingdings" pitchFamily="2" charset="2"/>
              <a:buChar char="v"/>
            </a:pPr>
            <a:endParaRPr lang="pl-PL" sz="1200" i="1" dirty="0">
              <a:solidFill>
                <a:srgbClr val="C00000"/>
              </a:solidFill>
              <a:latin typeface="Arial Black" pitchFamily="34" charset="0"/>
            </a:endParaRPr>
          </a:p>
          <a:p>
            <a:pPr algn="ctr"/>
            <a:endParaRPr lang="pl-PL" sz="1200" i="1" dirty="0"/>
          </a:p>
        </p:txBody>
      </p:sp>
    </p:spTree>
    <p:extLst>
      <p:ext uri="{BB962C8B-B14F-4D97-AF65-F5344CB8AC3E}">
        <p14:creationId xmlns:p14="http://schemas.microsoft.com/office/powerpoint/2010/main" val="25947270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899592" y="188640"/>
            <a:ext cx="7344816" cy="5816977"/>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a:t>
            </a:r>
            <a:r>
              <a:rPr lang="pl-PL" sz="1200" b="1" i="1" dirty="0" smtClean="0">
                <a:solidFill>
                  <a:srgbClr val="0070C0"/>
                </a:solidFill>
                <a:latin typeface="Arial Black" pitchFamily="34" charset="0"/>
                <a:cs typeface="Arial" pitchFamily="34" charset="0"/>
              </a:rPr>
              <a:t>PUBLICZNEGO </a:t>
            </a:r>
            <a:r>
              <a:rPr lang="pl-PL" sz="1200" b="1" i="1" dirty="0">
                <a:solidFill>
                  <a:srgbClr val="0070C0"/>
                </a:solidFill>
                <a:latin typeface="Arial Black" pitchFamily="34" charset="0"/>
                <a:cs typeface="Arial" pitchFamily="34" charset="0"/>
              </a:rPr>
              <a:t>W SZCZECIŃSKIM OBSZARZE </a:t>
            </a:r>
            <a:r>
              <a:rPr lang="pl-PL" sz="1200" b="1" i="1" dirty="0" smtClean="0">
                <a:solidFill>
                  <a:srgbClr val="0070C0"/>
                </a:solidFill>
                <a:latin typeface="Arial Black" pitchFamily="34" charset="0"/>
                <a:cs typeface="Arial" pitchFamily="34" charset="0"/>
              </a:rPr>
              <a:t>METROPOLITALNYM</a:t>
            </a:r>
          </a:p>
          <a:p>
            <a:pPr algn="ctr"/>
            <a:endParaRPr lang="pl-PL" sz="1200" b="1" i="1" dirty="0">
              <a:solidFill>
                <a:srgbClr val="0070C0"/>
              </a:solidFill>
              <a:latin typeface="Arial Black" pitchFamily="34" charset="0"/>
              <a:cs typeface="Arial" pitchFamily="34" charset="0"/>
            </a:endParaRPr>
          </a:p>
          <a:p>
            <a:pPr algn="ctr"/>
            <a:endParaRPr lang="pl-PL" sz="1200" b="1" i="1" dirty="0" smtClean="0">
              <a:solidFill>
                <a:srgbClr val="0070C0"/>
              </a:solidFill>
              <a:latin typeface="Arial Black" pitchFamily="34" charset="0"/>
              <a:cs typeface="Arial" pitchFamily="34" charset="0"/>
            </a:endParaRPr>
          </a:p>
          <a:p>
            <a:pPr algn="ctr"/>
            <a:endParaRPr lang="pl-PL" sz="1200" b="1" i="1" dirty="0">
              <a:solidFill>
                <a:srgbClr val="0070C0"/>
              </a:solidFill>
              <a:latin typeface="Arial Black" pitchFamily="34" charset="0"/>
              <a:cs typeface="Arial" pitchFamily="34" charset="0"/>
            </a:endParaRPr>
          </a:p>
          <a:p>
            <a:pPr algn="ctr"/>
            <a:endParaRPr lang="pl-PL" sz="1200" b="1" i="1" dirty="0" smtClean="0">
              <a:solidFill>
                <a:srgbClr val="0070C0"/>
              </a:solidFill>
              <a:latin typeface="Arial Black" pitchFamily="34" charset="0"/>
              <a:cs typeface="Arial" pitchFamily="34" charset="0"/>
            </a:endParaRPr>
          </a:p>
          <a:p>
            <a:pPr algn="ctr"/>
            <a:endParaRPr lang="pl-PL" sz="1200" b="1" i="1" dirty="0" smtClean="0">
              <a:solidFill>
                <a:srgbClr val="0070C0"/>
              </a:solidFill>
              <a:latin typeface="Arial Black" pitchFamily="34" charset="0"/>
              <a:cs typeface="Arial" pitchFamily="34" charset="0"/>
            </a:endParaRPr>
          </a:p>
          <a:p>
            <a:pPr algn="ctr"/>
            <a:endParaRPr lang="pl-PL" sz="1200" b="1" i="1" dirty="0">
              <a:solidFill>
                <a:srgbClr val="0070C0"/>
              </a:solidFill>
              <a:latin typeface="Arial Black" pitchFamily="34" charset="0"/>
              <a:cs typeface="Arial" pitchFamily="34" charset="0"/>
            </a:endParaRPr>
          </a:p>
          <a:p>
            <a:pPr algn="ctr"/>
            <a:endParaRPr lang="pl-PL" sz="1200" b="1" i="1" dirty="0" smtClean="0">
              <a:solidFill>
                <a:srgbClr val="0070C0"/>
              </a:solidFill>
              <a:latin typeface="Arial Black" pitchFamily="34" charset="0"/>
              <a:cs typeface="Arial" pitchFamily="34" charset="0"/>
            </a:endParaRPr>
          </a:p>
          <a:p>
            <a:pPr algn="ctr"/>
            <a:endParaRPr lang="pl-PL" sz="1200" b="1" i="1" dirty="0">
              <a:solidFill>
                <a:srgbClr val="0070C0"/>
              </a:solidFill>
              <a:latin typeface="Arial Black" pitchFamily="34" charset="0"/>
              <a:cs typeface="Arial" pitchFamily="34" charset="0"/>
            </a:endParaRPr>
          </a:p>
          <a:p>
            <a:pPr algn="ctr"/>
            <a:endParaRPr lang="pl-PL" sz="1200" b="1" i="1" dirty="0">
              <a:solidFill>
                <a:srgbClr val="0070C0"/>
              </a:solidFill>
              <a:latin typeface="Arial Black" pitchFamily="34" charset="0"/>
              <a:cs typeface="Arial" pitchFamily="34" charset="0"/>
            </a:endParaRPr>
          </a:p>
          <a:p>
            <a:pPr algn="ctr"/>
            <a:endParaRPr lang="pl-PL" sz="1200" b="1" i="1" dirty="0" smtClean="0">
              <a:solidFill>
                <a:srgbClr val="0070C0"/>
              </a:solidFill>
              <a:latin typeface="Arial Black" pitchFamily="34" charset="0"/>
              <a:cs typeface="Arial" pitchFamily="34" charset="0"/>
            </a:endParaRPr>
          </a:p>
          <a:p>
            <a:pPr algn="ctr"/>
            <a:endParaRPr lang="pl-PL" sz="1200" b="1" i="1" dirty="0">
              <a:solidFill>
                <a:srgbClr val="0070C0"/>
              </a:solidFill>
              <a:latin typeface="Arial Black" pitchFamily="34" charset="0"/>
              <a:cs typeface="Arial" pitchFamily="34" charset="0"/>
            </a:endParaRPr>
          </a:p>
          <a:p>
            <a:pPr algn="ctr"/>
            <a:r>
              <a:rPr lang="pl-PL" sz="4000" b="1" i="1" dirty="0" smtClean="0">
                <a:solidFill>
                  <a:srgbClr val="0070C0"/>
                </a:solidFill>
                <a:latin typeface="Arial Black" pitchFamily="34" charset="0"/>
                <a:cs typeface="Arial" pitchFamily="34" charset="0"/>
              </a:rPr>
              <a:t>Dziękujemy za uwagę</a:t>
            </a:r>
            <a:endParaRPr lang="pl-PL" sz="4000" b="1" i="1" dirty="0">
              <a:solidFill>
                <a:srgbClr val="0070C0"/>
              </a:solidFill>
              <a:latin typeface="Arial Black" pitchFamily="34" charset="0"/>
              <a:cs typeface="Arial" pitchFamily="34" charset="0"/>
            </a:endParaRPr>
          </a:p>
          <a:p>
            <a:pPr algn="ctr"/>
            <a:endParaRPr lang="pl-PL" sz="4000" b="1" i="1" dirty="0">
              <a:solidFill>
                <a:srgbClr val="0070C0"/>
              </a:solidFill>
              <a:latin typeface="Arial Black" pitchFamily="34" charset="0"/>
              <a:cs typeface="Arial" pitchFamily="34" charset="0"/>
            </a:endParaRPr>
          </a:p>
          <a:p>
            <a:pPr algn="ctr"/>
            <a:r>
              <a:rPr lang="pl-PL" sz="1600" dirty="0"/>
              <a:t/>
            </a:r>
            <a:br>
              <a:rPr lang="pl-PL" sz="1600" dirty="0"/>
            </a:br>
            <a:endParaRPr lang="pl-PL" sz="1600" dirty="0" smtClean="0"/>
          </a:p>
          <a:p>
            <a:pPr algn="ctr"/>
            <a:endParaRPr lang="pl-PL" sz="1600" b="1" i="1" dirty="0">
              <a:solidFill>
                <a:srgbClr val="0070C0"/>
              </a:solidFill>
              <a:latin typeface="Arial Black" pitchFamily="34" charset="0"/>
              <a:cs typeface="Arial" pitchFamily="34" charset="0"/>
            </a:endParaRPr>
          </a:p>
          <a:p>
            <a:pPr algn="ctr"/>
            <a:endParaRPr lang="pl-PL" sz="1600" b="1" i="1" dirty="0" smtClean="0">
              <a:solidFill>
                <a:srgbClr val="0070C0"/>
              </a:solidFill>
              <a:latin typeface="Arial Black" pitchFamily="34" charset="0"/>
              <a:cs typeface="Arial" pitchFamily="34" charset="0"/>
            </a:endParaRPr>
          </a:p>
          <a:p>
            <a:pPr algn="ctr"/>
            <a:r>
              <a:rPr lang="pl-PL" sz="1600" b="1" i="1" dirty="0" smtClean="0">
                <a:solidFill>
                  <a:srgbClr val="0070C0"/>
                </a:solidFill>
                <a:latin typeface="Arial Black" pitchFamily="34" charset="0"/>
                <a:cs typeface="Arial" pitchFamily="34" charset="0"/>
              </a:rPr>
              <a:t>Stowarzyszenie Inżynierów i Techników  Komunikacji RP</a:t>
            </a:r>
          </a:p>
          <a:p>
            <a:pPr algn="ctr"/>
            <a:r>
              <a:rPr lang="pl-PL" sz="1600" b="1" i="1" dirty="0" smtClean="0">
                <a:solidFill>
                  <a:srgbClr val="0070C0"/>
                </a:solidFill>
                <a:latin typeface="Arial Black" pitchFamily="34" charset="0"/>
                <a:cs typeface="Arial" pitchFamily="34" charset="0"/>
              </a:rPr>
              <a:t>Oddział Szczecin</a:t>
            </a:r>
          </a:p>
          <a:p>
            <a:pPr algn="ctr"/>
            <a:endParaRPr lang="pl-PL" sz="1600" b="1" i="1" dirty="0">
              <a:solidFill>
                <a:srgbClr val="0070C0"/>
              </a:solidFill>
              <a:latin typeface="Arial Black" pitchFamily="34" charset="0"/>
              <a:cs typeface="Arial" pitchFamily="34" charset="0"/>
            </a:endParaRPr>
          </a:p>
          <a:p>
            <a:pPr algn="ctr"/>
            <a:r>
              <a:rPr lang="pl-PL" sz="1200" b="1" i="1" dirty="0" smtClean="0">
                <a:solidFill>
                  <a:srgbClr val="0070C0"/>
                </a:solidFill>
                <a:latin typeface="Arial Black" pitchFamily="34" charset="0"/>
                <a:cs typeface="Arial" pitchFamily="34" charset="0"/>
              </a:rPr>
              <a:t>Dr inż. Marek </a:t>
            </a:r>
            <a:r>
              <a:rPr lang="pl-PL" sz="1200" b="1" i="1" dirty="0" err="1" smtClean="0">
                <a:solidFill>
                  <a:srgbClr val="0070C0"/>
                </a:solidFill>
                <a:latin typeface="Arial Black" pitchFamily="34" charset="0"/>
                <a:cs typeface="Arial" pitchFamily="34" charset="0"/>
              </a:rPr>
              <a:t>Molewicz</a:t>
            </a:r>
            <a:endParaRPr lang="pl-PL" sz="1200" b="1" i="1" dirty="0" smtClean="0">
              <a:solidFill>
                <a:srgbClr val="0070C0"/>
              </a:solidFill>
              <a:latin typeface="Arial Black" pitchFamily="34" charset="0"/>
              <a:cs typeface="Arial" pitchFamily="34" charset="0"/>
            </a:endParaRPr>
          </a:p>
          <a:p>
            <a:pPr algn="ctr"/>
            <a:r>
              <a:rPr lang="pl-PL" sz="1200" b="1" i="1" dirty="0" smtClean="0">
                <a:solidFill>
                  <a:srgbClr val="0070C0"/>
                </a:solidFill>
                <a:latin typeface="Arial Black" pitchFamily="34" charset="0"/>
                <a:cs typeface="Arial" pitchFamily="34" charset="0"/>
              </a:rPr>
              <a:t>Mgr inż. Józef Jastrzębski</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7777" y="3722944"/>
            <a:ext cx="1065970"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70431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827584" y="188640"/>
            <a:ext cx="7488832" cy="6432530"/>
          </a:xfrm>
          <a:prstGeom prst="rect">
            <a:avLst/>
          </a:prstGeom>
        </p:spPr>
        <p:txBody>
          <a:bodyPr wrap="square">
            <a:spAutoFit/>
          </a:bodyPr>
          <a:lstStyle/>
          <a:p>
            <a:pPr algn="ctr"/>
            <a:r>
              <a:rPr lang="pl-PL" sz="1200" b="1" i="1" dirty="0" smtClean="0">
                <a:solidFill>
                  <a:srgbClr val="0070C0"/>
                </a:solidFill>
                <a:latin typeface="Arial Black" pitchFamily="34" charset="0"/>
                <a:cs typeface="Arial" pitchFamily="34" charset="0"/>
              </a:rPr>
              <a:t>KONCEPCJA </a:t>
            </a:r>
            <a:r>
              <a:rPr lang="pl-PL" sz="1200" b="1" i="1" dirty="0">
                <a:solidFill>
                  <a:srgbClr val="0070C0"/>
                </a:solidFill>
                <a:latin typeface="Arial Black" pitchFamily="34" charset="0"/>
                <a:cs typeface="Arial" pitchFamily="34" charset="0"/>
              </a:rPr>
              <a:t>ROZWOJU TRANSPORTU PUBLICZNEGO W SZCZECIŃSKIM OBSZARZE </a:t>
            </a:r>
            <a:r>
              <a:rPr lang="pl-PL" sz="1200" b="1" i="1" dirty="0" smtClean="0">
                <a:solidFill>
                  <a:srgbClr val="0070C0"/>
                </a:solidFill>
                <a:latin typeface="Arial Black" pitchFamily="34" charset="0"/>
                <a:cs typeface="Arial" pitchFamily="34" charset="0"/>
              </a:rPr>
              <a:t>METROPOLITALNYM</a:t>
            </a:r>
          </a:p>
          <a:p>
            <a:pPr algn="ctr"/>
            <a:endParaRPr lang="pl-PL" sz="1200" b="1" i="1" dirty="0">
              <a:solidFill>
                <a:srgbClr val="0070C0"/>
              </a:solidFill>
              <a:latin typeface="Arial Black" pitchFamily="34" charset="0"/>
              <a:cs typeface="Arial" pitchFamily="34" charset="0"/>
            </a:endParaRPr>
          </a:p>
          <a:p>
            <a:pPr algn="ctr"/>
            <a:r>
              <a:rPr lang="pl-PL" sz="1200" b="1" dirty="0">
                <a:solidFill>
                  <a:srgbClr val="C00000"/>
                </a:solidFill>
                <a:latin typeface="Arial Black" pitchFamily="34" charset="0"/>
                <a:cs typeface="Arial" pitchFamily="34" charset="0"/>
              </a:rPr>
              <a:t>Analiza uwarunkowań prawnych</a:t>
            </a:r>
            <a:endParaRPr lang="pl-PL" sz="1200" dirty="0">
              <a:solidFill>
                <a:srgbClr val="C00000"/>
              </a:solidFill>
            </a:endParaRPr>
          </a:p>
          <a:p>
            <a:pPr algn="ctr"/>
            <a:endParaRPr lang="pl-PL" sz="1200" b="1" i="1" dirty="0" smtClean="0">
              <a:solidFill>
                <a:srgbClr val="0070C0"/>
              </a:solidFill>
              <a:latin typeface="Arial Black" pitchFamily="34" charset="0"/>
              <a:cs typeface="Arial" pitchFamily="34" charset="0"/>
            </a:endParaRPr>
          </a:p>
          <a:p>
            <a:pPr algn="ctr"/>
            <a:endParaRPr lang="pl-PL" sz="1200" b="1" i="1" dirty="0" smtClean="0">
              <a:solidFill>
                <a:srgbClr val="0070C0"/>
              </a:solidFill>
              <a:latin typeface="Arial Black" pitchFamily="34" charset="0"/>
              <a:cs typeface="Arial" pitchFamily="34" charset="0"/>
            </a:endParaRPr>
          </a:p>
          <a:p>
            <a:pPr algn="ctr"/>
            <a:r>
              <a:rPr lang="pl-PL" sz="1600" b="1" dirty="0">
                <a:solidFill>
                  <a:srgbClr val="C00000"/>
                </a:solidFill>
                <a:latin typeface="Arial Black" pitchFamily="34" charset="0"/>
                <a:cs typeface="Arial" pitchFamily="34" charset="0"/>
              </a:rPr>
              <a:t>Ustawa z dnia 16 grudnia 2010 r. o publicznym transporcie zbiorowym (Dz. U. Nr 5 poz. 13</a:t>
            </a:r>
            <a:r>
              <a:rPr lang="pl-PL" sz="1600" b="1" dirty="0" smtClean="0">
                <a:solidFill>
                  <a:srgbClr val="C00000"/>
                </a:solidFill>
                <a:latin typeface="Arial Black" pitchFamily="34" charset="0"/>
                <a:cs typeface="Arial" pitchFamily="34" charset="0"/>
              </a:rPr>
              <a:t>)</a:t>
            </a:r>
          </a:p>
          <a:p>
            <a:pPr algn="ctr"/>
            <a:endParaRPr lang="pl-PL" sz="1600" b="1" dirty="0">
              <a:solidFill>
                <a:srgbClr val="C00000"/>
              </a:solidFill>
              <a:latin typeface="Arial Black" pitchFamily="34" charset="0"/>
              <a:cs typeface="Arial" pitchFamily="34" charset="0"/>
            </a:endParaRPr>
          </a:p>
          <a:p>
            <a:pPr algn="ctr"/>
            <a:r>
              <a:rPr lang="pl-PL" sz="1400" b="1" dirty="0" smtClean="0">
                <a:latin typeface="Arial Black" pitchFamily="34" charset="0"/>
                <a:cs typeface="Arial" pitchFamily="34" charset="0"/>
              </a:rPr>
              <a:t>Zadania organizatora transportu publicznego</a:t>
            </a:r>
          </a:p>
          <a:p>
            <a:pPr algn="ctr"/>
            <a:endParaRPr lang="pl-PL" sz="1400" b="1" dirty="0">
              <a:latin typeface="Arial Black" pitchFamily="34" charset="0"/>
              <a:cs typeface="Arial" pitchFamily="34" charset="0"/>
            </a:endParaRPr>
          </a:p>
          <a:p>
            <a:pPr marL="285750" indent="-285750">
              <a:buFont typeface="Arial" pitchFamily="34" charset="0"/>
              <a:buChar char="•"/>
            </a:pPr>
            <a:r>
              <a:rPr lang="pl-PL" sz="1400" b="1" dirty="0" smtClean="0">
                <a:latin typeface="Arial Black" pitchFamily="34" charset="0"/>
                <a:cs typeface="Arial" pitchFamily="34" charset="0"/>
              </a:rPr>
              <a:t>Planowanie rozwoju transportu</a:t>
            </a:r>
          </a:p>
          <a:p>
            <a:endParaRPr lang="pl-PL" sz="1400" b="1" dirty="0">
              <a:latin typeface="Arial Black" pitchFamily="34" charset="0"/>
              <a:cs typeface="Arial" pitchFamily="34" charset="0"/>
            </a:endParaRPr>
          </a:p>
          <a:p>
            <a:pPr marL="285750" indent="-285750">
              <a:buFont typeface="Arial" pitchFamily="34" charset="0"/>
              <a:buChar char="•"/>
            </a:pPr>
            <a:r>
              <a:rPr lang="pl-PL" sz="1400" b="1" dirty="0" smtClean="0">
                <a:latin typeface="Arial Black" pitchFamily="34" charset="0"/>
                <a:cs typeface="Arial" pitchFamily="34" charset="0"/>
              </a:rPr>
              <a:t>Organizowanie publicznego transportu zbiorowego</a:t>
            </a:r>
          </a:p>
          <a:p>
            <a:pPr marL="285750" indent="-285750">
              <a:buFont typeface="Arial" pitchFamily="34" charset="0"/>
              <a:buChar char="•"/>
            </a:pPr>
            <a:endParaRPr lang="pl-PL" sz="1400" b="1" dirty="0">
              <a:latin typeface="Arial Black" pitchFamily="34" charset="0"/>
              <a:cs typeface="Arial" pitchFamily="34" charset="0"/>
            </a:endParaRPr>
          </a:p>
          <a:p>
            <a:pPr marL="285750" indent="-285750">
              <a:buFont typeface="Arial" pitchFamily="34" charset="0"/>
              <a:buChar char="•"/>
            </a:pPr>
            <a:r>
              <a:rPr lang="pl-PL" sz="1400" b="1" dirty="0" smtClean="0">
                <a:latin typeface="Arial Black" pitchFamily="34" charset="0"/>
                <a:cs typeface="Arial" pitchFamily="34" charset="0"/>
              </a:rPr>
              <a:t>Zarządzanie publicznym transportem zbiorowym</a:t>
            </a:r>
          </a:p>
          <a:p>
            <a:endParaRPr lang="pl-PL" sz="1400" b="1" dirty="0" smtClean="0">
              <a:solidFill>
                <a:srgbClr val="C00000"/>
              </a:solidFill>
              <a:latin typeface="Arial Black" pitchFamily="34" charset="0"/>
              <a:cs typeface="Arial" pitchFamily="34" charset="0"/>
            </a:endParaRPr>
          </a:p>
          <a:p>
            <a:pPr algn="ctr"/>
            <a:r>
              <a:rPr lang="pl-PL" sz="1400" b="1" dirty="0" smtClean="0">
                <a:solidFill>
                  <a:srgbClr val="C00000"/>
                </a:solidFill>
                <a:latin typeface="Arial Black" pitchFamily="34" charset="0"/>
                <a:cs typeface="Arial" pitchFamily="34" charset="0"/>
              </a:rPr>
              <a:t>Plan zrównoważonego rozwoju transportu publicznego</a:t>
            </a:r>
          </a:p>
          <a:p>
            <a:pPr algn="ctr"/>
            <a:endParaRPr lang="pl-PL" sz="1400" b="1" dirty="0">
              <a:solidFill>
                <a:srgbClr val="C00000"/>
              </a:solidFill>
              <a:latin typeface="Arial Black" pitchFamily="34" charset="0"/>
              <a:cs typeface="Arial" pitchFamily="34" charset="0"/>
            </a:endParaRPr>
          </a:p>
          <a:p>
            <a:r>
              <a:rPr lang="pl-PL" sz="1400" b="1" dirty="0" smtClean="0">
                <a:solidFill>
                  <a:srgbClr val="C00000"/>
                </a:solidFill>
                <a:latin typeface="Arial Black" pitchFamily="34" charset="0"/>
                <a:cs typeface="Arial" pitchFamily="34" charset="0"/>
              </a:rPr>
              <a:t>Opracowuje:</a:t>
            </a:r>
          </a:p>
          <a:p>
            <a:endParaRPr lang="pl-PL" sz="1400" b="1" dirty="0">
              <a:solidFill>
                <a:srgbClr val="C00000"/>
              </a:solidFill>
              <a:latin typeface="Arial Black" pitchFamily="34" charset="0"/>
              <a:cs typeface="Arial" pitchFamily="34" charset="0"/>
            </a:endParaRPr>
          </a:p>
          <a:p>
            <a:pPr marL="285750" indent="-285750">
              <a:buFont typeface="Arial" pitchFamily="34" charset="0"/>
              <a:buChar char="•"/>
            </a:pPr>
            <a:r>
              <a:rPr lang="pl-PL" sz="1400" b="1" dirty="0" smtClean="0">
                <a:solidFill>
                  <a:srgbClr val="C00000"/>
                </a:solidFill>
                <a:latin typeface="Arial Black" pitchFamily="34" charset="0"/>
                <a:cs typeface="Arial" pitchFamily="34" charset="0"/>
              </a:rPr>
              <a:t>gmina licząca co najmniej 50 000 mieszkańców,</a:t>
            </a:r>
          </a:p>
          <a:p>
            <a:pPr marL="285750" indent="-285750">
              <a:buFont typeface="Arial" pitchFamily="34" charset="0"/>
              <a:buChar char="•"/>
            </a:pPr>
            <a:r>
              <a:rPr lang="pl-PL" sz="1400" b="1" dirty="0" smtClean="0">
                <a:solidFill>
                  <a:srgbClr val="C00000"/>
                </a:solidFill>
                <a:latin typeface="Arial Black" pitchFamily="34" charset="0"/>
                <a:cs typeface="Arial" pitchFamily="34" charset="0"/>
              </a:rPr>
              <a:t>związek międzygminny obejmujący obszar liczący co najmniej 80 000 mieszkańców,</a:t>
            </a:r>
          </a:p>
          <a:p>
            <a:pPr marL="285750" indent="-285750">
              <a:buFont typeface="Arial" pitchFamily="34" charset="0"/>
              <a:buChar char="•"/>
            </a:pPr>
            <a:r>
              <a:rPr lang="pl-PL" sz="1400" b="1" dirty="0">
                <a:solidFill>
                  <a:srgbClr val="C00000"/>
                </a:solidFill>
                <a:latin typeface="Arial Black" pitchFamily="34" charset="0"/>
                <a:cs typeface="Arial" pitchFamily="34" charset="0"/>
              </a:rPr>
              <a:t>p</a:t>
            </a:r>
            <a:r>
              <a:rPr lang="pl-PL" sz="1400" b="1" dirty="0" smtClean="0">
                <a:solidFill>
                  <a:srgbClr val="C00000"/>
                </a:solidFill>
                <a:latin typeface="Arial Black" pitchFamily="34" charset="0"/>
                <a:cs typeface="Arial" pitchFamily="34" charset="0"/>
              </a:rPr>
              <a:t>owiat liczący co najmniej 80 000 mieszkańców,</a:t>
            </a:r>
          </a:p>
          <a:p>
            <a:pPr marL="285750" indent="-285750">
              <a:buFont typeface="Arial" pitchFamily="34" charset="0"/>
              <a:buChar char="•"/>
            </a:pPr>
            <a:r>
              <a:rPr lang="pl-PL" sz="1400" b="1" dirty="0" smtClean="0">
                <a:solidFill>
                  <a:srgbClr val="C00000"/>
                </a:solidFill>
                <a:latin typeface="Arial Black" pitchFamily="34" charset="0"/>
                <a:cs typeface="Arial" pitchFamily="34" charset="0"/>
              </a:rPr>
              <a:t>związek powiatów – co najmniej 120 000 mieszkańców,</a:t>
            </a:r>
          </a:p>
          <a:p>
            <a:pPr marL="285750" indent="-285750">
              <a:buFont typeface="Arial" pitchFamily="34" charset="0"/>
              <a:buChar char="•"/>
            </a:pPr>
            <a:r>
              <a:rPr lang="pl-PL" sz="1400" b="1" dirty="0" smtClean="0">
                <a:solidFill>
                  <a:srgbClr val="C00000"/>
                </a:solidFill>
                <a:latin typeface="Arial Black" pitchFamily="34" charset="0"/>
                <a:cs typeface="Arial" pitchFamily="34" charset="0"/>
              </a:rPr>
              <a:t>województwo,</a:t>
            </a:r>
          </a:p>
          <a:p>
            <a:pPr marL="285750" indent="-285750">
              <a:buFont typeface="Arial" pitchFamily="34" charset="0"/>
              <a:buChar char="•"/>
            </a:pPr>
            <a:r>
              <a:rPr lang="pl-PL" sz="1400" b="1" dirty="0" smtClean="0">
                <a:solidFill>
                  <a:srgbClr val="C00000"/>
                </a:solidFill>
                <a:latin typeface="Arial Black" pitchFamily="34" charset="0"/>
                <a:cs typeface="Arial" pitchFamily="34" charset="0"/>
              </a:rPr>
              <a:t>minister właściwy ds. transportu.</a:t>
            </a:r>
          </a:p>
          <a:p>
            <a:endParaRPr lang="pl-PL" sz="1400" b="1" dirty="0">
              <a:solidFill>
                <a:srgbClr val="C00000"/>
              </a:solidFill>
              <a:latin typeface="Arial Black" pitchFamily="34" charset="0"/>
              <a:cs typeface="Arial" pitchFamily="34" charset="0"/>
            </a:endParaRPr>
          </a:p>
          <a:p>
            <a:pPr algn="ctr"/>
            <a:endParaRPr lang="pl-PL" sz="1200" i="1" dirty="0"/>
          </a:p>
        </p:txBody>
      </p:sp>
    </p:spTree>
    <p:extLst>
      <p:ext uri="{BB962C8B-B14F-4D97-AF65-F5344CB8AC3E}">
        <p14:creationId xmlns:p14="http://schemas.microsoft.com/office/powerpoint/2010/main" val="3892849606"/>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3028</TotalTime>
  <Words>5234</Words>
  <Application>Microsoft Office PowerPoint</Application>
  <PresentationFormat>Pokaz na ekranie (4:3)</PresentationFormat>
  <Paragraphs>845</Paragraphs>
  <Slides>87</Slides>
  <Notes>0</Notes>
  <HiddenSlides>0</HiddenSlides>
  <MMClips>0</MMClips>
  <ScaleCrop>false</ScaleCrop>
  <HeadingPairs>
    <vt:vector size="6" baseType="variant">
      <vt:variant>
        <vt:lpstr>Motyw</vt:lpstr>
      </vt:variant>
      <vt:variant>
        <vt:i4>1</vt:i4>
      </vt:variant>
      <vt:variant>
        <vt:lpstr>Osadzone serwery OLE</vt:lpstr>
      </vt:variant>
      <vt:variant>
        <vt:i4>1</vt:i4>
      </vt:variant>
      <vt:variant>
        <vt:lpstr>Tytuły slajdów</vt:lpstr>
      </vt:variant>
      <vt:variant>
        <vt:i4>87</vt:i4>
      </vt:variant>
    </vt:vector>
  </HeadingPairs>
  <TitlesOfParts>
    <vt:vector size="89" baseType="lpstr">
      <vt:lpstr>Motyw pakietu Office</vt:lpstr>
      <vt:lpstr>Dokument</vt:lpstr>
      <vt:lpstr>KONCEPCJA ROZWOJU TRANSPORTU PUBLICZNEGO W SZCZECIŃSKIM OBSZARZE METROPOLITALNYM</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KONCEPCJA ROZWOJU TRANSPORTU PUBLICZNEGO W SZCZECIŃSKIM OBSZARZE METROPOLITALNYM  Cel operacyjny 2. Dla zintegrowania wszystkich rodzajów transportu należy budować centra komunikacyjne, węzły komunikacyjne i przystanki przesiadkowe przy których  powinny być tworzone  parkingi typu  „Parkuj i Jedź” (PαR);  Budowa przystanków przesiadkowych</vt:lpstr>
      <vt:lpstr>Prezentacja programu PowerPoint</vt:lpstr>
      <vt:lpstr>Prezentacja programu PowerPoint</vt:lpstr>
      <vt:lpstr>Prezentacja programu PowerPoint</vt:lpstr>
      <vt:lpstr>KONCEPCJA ROZWOJU TRANSPORTU PUBLICZNEGO W SZCZECIŃSKIM OBSZARZE METROPOLITALNYM  Cel operacyjny 3. Transport publiczny w obszarze metropolitalnym należy rozwijać                     w układzie gniazdowym w oparciu o centra komunikacyjne, węzły komunikacyjne                            i przystanki przesiadkowe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STUDIUM ROZWOJU TRANSPORTU PUBLICZNEGO                                       W SZCZECIŃSKIM OBSZARZE METROPOLITALNYM</dc:title>
  <dc:creator>Józef</dc:creator>
  <cp:lastModifiedBy>Józef</cp:lastModifiedBy>
  <cp:revision>142</cp:revision>
  <dcterms:created xsi:type="dcterms:W3CDTF">2011-10-25T13:00:35Z</dcterms:created>
  <dcterms:modified xsi:type="dcterms:W3CDTF">2012-04-12T05:25:21Z</dcterms:modified>
</cp:coreProperties>
</file>